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7" r:id="rId2"/>
    <p:sldId id="397" r:id="rId3"/>
    <p:sldId id="490" r:id="rId4"/>
    <p:sldId id="404" r:id="rId5"/>
    <p:sldId id="463" r:id="rId6"/>
    <p:sldId id="467" r:id="rId7"/>
    <p:sldId id="456" r:id="rId8"/>
    <p:sldId id="476" r:id="rId9"/>
    <p:sldId id="487" r:id="rId10"/>
    <p:sldId id="469" r:id="rId11"/>
    <p:sldId id="451" r:id="rId12"/>
    <p:sldId id="484" r:id="rId13"/>
    <p:sldId id="466" r:id="rId14"/>
    <p:sldId id="485" r:id="rId15"/>
    <p:sldId id="486" r:id="rId16"/>
    <p:sldId id="488" r:id="rId17"/>
    <p:sldId id="457" r:id="rId18"/>
    <p:sldId id="402" r:id="rId1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ky123.Org" initials="S" lastIdx="1" clrIdx="0">
    <p:extLst>
      <p:ext uri="{19B8F6BF-5375-455C-9EA6-DF929625EA0E}">
        <p15:presenceInfo xmlns:p15="http://schemas.microsoft.com/office/powerpoint/2012/main" userId="Sky123.Org" providerId="None"/>
      </p:ext>
    </p:extLst>
  </p:cmAuthor>
  <p:cmAuthor id="2" name="LYJ" initials="L" lastIdx="1" clrIdx="1">
    <p:extLst>
      <p:ext uri="{19B8F6BF-5375-455C-9EA6-DF929625EA0E}">
        <p15:presenceInfo xmlns:p15="http://schemas.microsoft.com/office/powerpoint/2012/main" userId="LYJ" providerId="None"/>
      </p:ext>
    </p:extLst>
  </p:cmAuthor>
  <p:cmAuthor id="3" name="dsy" initials="d" lastIdx="1" clrIdx="2">
    <p:extLst>
      <p:ext uri="{19B8F6BF-5375-455C-9EA6-DF929625EA0E}">
        <p15:presenceInfo xmlns:p15="http://schemas.microsoft.com/office/powerpoint/2012/main" userId="ds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000080"/>
    <a:srgbClr val="CCFFCC"/>
    <a:srgbClr val="FDFEF4"/>
    <a:srgbClr val="0916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7061" autoAdjust="0"/>
  </p:normalViewPr>
  <p:slideViewPr>
    <p:cSldViewPr snapToGrid="0">
      <p:cViewPr varScale="1">
        <p:scale>
          <a:sx n="92" d="100"/>
          <a:sy n="92" d="100"/>
        </p:scale>
        <p:origin x="113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F213C6-063B-4DD4-B1BF-A0C520EFEAE3}" type="datetimeFigureOut">
              <a:rPr lang="zh-CN" altLang="en-US" smtClean="0"/>
              <a:t>2016/7/21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E85AD9-716D-4E82-874E-3D9C9DCED8C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012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371600" y="1143000"/>
            <a:ext cx="41148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92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1792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BDDB1FE-A51B-495B-AB1D-DED17C33AE5E}" type="slidenum">
              <a:rPr lang="zh-CN" altLang="en-US">
                <a:solidFill>
                  <a:prstClr val="black"/>
                </a:solidFill>
              </a:rPr>
              <a:pPr eaLnBrk="1" hangingPunct="1"/>
              <a:t>1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4641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85AD9-716D-4E82-874E-3D9C9DCED8C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732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85AD9-716D-4E82-874E-3D9C9DCED8C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43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85AD9-716D-4E82-874E-3D9C9DCED8C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547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85AD9-716D-4E82-874E-3D9C9DCED8C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380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85AD9-716D-4E82-874E-3D9C9DCED8C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310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85AD9-716D-4E82-874E-3D9C9DCED8C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4273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85AD9-716D-4E82-874E-3D9C9DCED8C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08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1</a:t>
            </a:r>
            <a:r>
              <a:rPr lang="en-US" altLang="zh-CN" sz="1200" b="0" kern="1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Dudley B. </a:t>
            </a:r>
            <a:r>
              <a:rPr lang="en-US" altLang="zh-CN" sz="1200" b="0" kern="100" dirty="0" err="1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Chelton</a:t>
            </a:r>
            <a:r>
              <a:rPr lang="en-US" altLang="zh-CN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kern="1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College of Oceanic and Atmospheric Sciences, Oregon State University</a:t>
            </a:r>
            <a:endParaRPr lang="en-US" altLang="zh-CN" sz="1200" b="0" kern="1200" dirty="0" smtClean="0">
              <a:solidFill>
                <a:schemeClr val="dk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2Bo </a:t>
            </a:r>
            <a:r>
              <a:rPr lang="en-US" altLang="zh-CN" sz="1200" b="0" kern="1200" dirty="0" err="1" smtClean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Qiu</a:t>
            </a:r>
            <a:r>
              <a:rPr lang="en-US" altLang="zh-CN" sz="1200" b="0" kern="1200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 </a:t>
            </a:r>
            <a:r>
              <a:rPr lang="en-US" altLang="zh-CN" sz="1200" b="0" kern="1200" dirty="0" smtClean="0">
                <a:solidFill>
                  <a:schemeClr val="dk1"/>
                </a:solidFill>
                <a:effectLst/>
                <a:latin typeface="+mn-lt"/>
                <a:ea typeface="+mn-ea"/>
                <a:cs typeface="+mn-cs"/>
              </a:rPr>
              <a:t>University of Hawaii</a:t>
            </a:r>
            <a:endParaRPr lang="en-US" altLang="zh-CN" sz="1200" b="0" kern="1200" dirty="0" smtClean="0">
              <a:solidFill>
                <a:schemeClr val="dk1"/>
              </a:solidFill>
              <a:effectLst/>
              <a:latin typeface="+mn-ea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 smtClean="0">
                <a:solidFill>
                  <a:schemeClr val="dk1"/>
                </a:solidFill>
                <a:effectLst/>
                <a:latin typeface="+mn-ea"/>
                <a:ea typeface="+mn-ea"/>
                <a:cs typeface="+mn-cs"/>
              </a:rPr>
              <a:t>3James C. McWilliams Dept. of Atmospheric and Oceanic Sciences, University of California, Los Angeles (UCLA)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b="0" kern="1200" dirty="0" smtClean="0">
              <a:solidFill>
                <a:schemeClr val="dk1"/>
              </a:solidFill>
              <a:effectLst/>
              <a:latin typeface="+mn-ea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E85AD9-716D-4E82-874E-3D9C9DCED8C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17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7" descr="图片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2965"/>
            <a:ext cx="9144000" cy="380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9"/>
          <p:cNvSpPr>
            <a:spLocks noChangeArrowheads="1"/>
          </p:cNvSpPr>
          <p:nvPr userDrawn="1"/>
        </p:nvSpPr>
        <p:spPr bwMode="auto">
          <a:xfrm>
            <a:off x="-3175" y="6396038"/>
            <a:ext cx="9150350" cy="468312"/>
          </a:xfrm>
          <a:prstGeom prst="rect">
            <a:avLst/>
          </a:prstGeom>
          <a:solidFill>
            <a:srgbClr val="4C4C4C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latinLnBrk="1" hangingPunct="1">
              <a:spcBef>
                <a:spcPct val="0"/>
              </a:spcBef>
              <a:spcAft>
                <a:spcPct val="0"/>
              </a:spcAft>
            </a:pPr>
            <a:endParaRPr kumimoji="1" lang="zh-CN" altLang="en-US" sz="1800">
              <a:solidFill>
                <a:prstClr val="black"/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pic>
        <p:nvPicPr>
          <p:cNvPr id="4" name="Picture 2" descr="E:\Baobao\PersonalFolder\MIT资料\Logo\ouc_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8" y="134940"/>
            <a:ext cx="93503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451440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1"/>
            <a:ext cx="8001000" cy="1216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788F962-AD72-4024-AA94-F408CB8C97D4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497746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73839" y="304800"/>
            <a:ext cx="2001837" cy="5715000"/>
          </a:xfrm>
          <a:prstGeom prst="rect">
            <a:avLst/>
          </a:prstGeo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B34316-52A8-45C5-9F4A-1C92B3D0EEDA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73272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>
  <p:cSld name="1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27"/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 sz="1350">
              <a:solidFill>
                <a:prstClr val="black"/>
              </a:solidFill>
              <a:latin typeface="Arial" charset="0"/>
              <a:ea typeface="宋体" panose="02010600030101010101" pitchFamily="2" charset="-122"/>
            </a:endParaRPr>
          </a:p>
        </p:txBody>
      </p:sp>
      <p:grpSp>
        <p:nvGrpSpPr>
          <p:cNvPr id="5" name="Group 15"/>
          <p:cNvGrpSpPr>
            <a:grpSpLocks/>
          </p:cNvGrpSpPr>
          <p:nvPr/>
        </p:nvGrpSpPr>
        <p:grpSpPr bwMode="auto">
          <a:xfrm>
            <a:off x="161925" y="134938"/>
            <a:ext cx="6838950" cy="3365500"/>
            <a:chOff x="664" y="1951"/>
            <a:chExt cx="4308" cy="2120"/>
          </a:xfrm>
        </p:grpSpPr>
        <p:sp>
          <p:nvSpPr>
            <p:cNvPr id="6" name="Freeform 16"/>
            <p:cNvSpPr>
              <a:spLocks/>
            </p:cNvSpPr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>
                <a:gd name="T0" fmla="*/ 65 w 1692"/>
                <a:gd name="T1" fmla="*/ 145 h 2586"/>
                <a:gd name="T2" fmla="*/ 180 w 1692"/>
                <a:gd name="T3" fmla="*/ 118 h 2586"/>
                <a:gd name="T4" fmla="*/ 243 w 1692"/>
                <a:gd name="T5" fmla="*/ 135 h 2586"/>
                <a:gd name="T6" fmla="*/ 234 w 1692"/>
                <a:gd name="T7" fmla="*/ 250 h 2586"/>
                <a:gd name="T8" fmla="*/ 153 w 1692"/>
                <a:gd name="T9" fmla="*/ 327 h 2586"/>
                <a:gd name="T10" fmla="*/ 122 w 1692"/>
                <a:gd name="T11" fmla="*/ 401 h 2586"/>
                <a:gd name="T12" fmla="*/ 159 w 1692"/>
                <a:gd name="T13" fmla="*/ 541 h 2586"/>
                <a:gd name="T14" fmla="*/ 177 w 1692"/>
                <a:gd name="T15" fmla="*/ 539 h 2586"/>
                <a:gd name="T16" fmla="*/ 184 w 1692"/>
                <a:gd name="T17" fmla="*/ 509 h 2586"/>
                <a:gd name="T18" fmla="*/ 268 w 1692"/>
                <a:gd name="T19" fmla="*/ 648 h 2586"/>
                <a:gd name="T20" fmla="*/ 365 w 1692"/>
                <a:gd name="T21" fmla="*/ 674 h 2586"/>
                <a:gd name="T22" fmla="*/ 446 w 1692"/>
                <a:gd name="T23" fmla="*/ 758 h 2586"/>
                <a:gd name="T24" fmla="*/ 478 w 1692"/>
                <a:gd name="T25" fmla="*/ 799 h 2586"/>
                <a:gd name="T26" fmla="*/ 432 w 1692"/>
                <a:gd name="T27" fmla="*/ 903 h 2586"/>
                <a:gd name="T28" fmla="*/ 514 w 1692"/>
                <a:gd name="T29" fmla="*/ 1000 h 2586"/>
                <a:gd name="T30" fmla="*/ 580 w 1692"/>
                <a:gd name="T31" fmla="*/ 1135 h 2586"/>
                <a:gd name="T32" fmla="*/ 613 w 1692"/>
                <a:gd name="T33" fmla="*/ 1297 h 2586"/>
                <a:gd name="T34" fmla="*/ 669 w 1692"/>
                <a:gd name="T35" fmla="*/ 1427 h 2586"/>
                <a:gd name="T36" fmla="*/ 717 w 1692"/>
                <a:gd name="T37" fmla="*/ 1416 h 2586"/>
                <a:gd name="T38" fmla="*/ 698 w 1692"/>
                <a:gd name="T39" fmla="*/ 1344 h 2586"/>
                <a:gd name="T40" fmla="*/ 722 w 1692"/>
                <a:gd name="T41" fmla="*/ 1295 h 2586"/>
                <a:gd name="T42" fmla="*/ 767 w 1692"/>
                <a:gd name="T43" fmla="*/ 1252 h 2586"/>
                <a:gd name="T44" fmla="*/ 812 w 1692"/>
                <a:gd name="T45" fmla="*/ 1166 h 2586"/>
                <a:gd name="T46" fmla="*/ 879 w 1692"/>
                <a:gd name="T47" fmla="*/ 1095 h 2586"/>
                <a:gd name="T48" fmla="*/ 910 w 1692"/>
                <a:gd name="T49" fmla="*/ 980 h 2586"/>
                <a:gd name="T50" fmla="*/ 870 w 1692"/>
                <a:gd name="T51" fmla="*/ 864 h 2586"/>
                <a:gd name="T52" fmla="*/ 771 w 1692"/>
                <a:gd name="T53" fmla="*/ 792 h 2586"/>
                <a:gd name="T54" fmla="*/ 619 w 1692"/>
                <a:gd name="T55" fmla="*/ 719 h 2586"/>
                <a:gd name="T56" fmla="*/ 546 w 1692"/>
                <a:gd name="T57" fmla="*/ 707 h 2586"/>
                <a:gd name="T58" fmla="*/ 507 w 1692"/>
                <a:gd name="T59" fmla="*/ 712 h 2586"/>
                <a:gd name="T60" fmla="*/ 446 w 1692"/>
                <a:gd name="T61" fmla="*/ 734 h 2586"/>
                <a:gd name="T62" fmla="*/ 425 w 1692"/>
                <a:gd name="T63" fmla="*/ 659 h 2586"/>
                <a:gd name="T64" fmla="*/ 413 w 1692"/>
                <a:gd name="T65" fmla="*/ 597 h 2586"/>
                <a:gd name="T66" fmla="*/ 354 w 1692"/>
                <a:gd name="T67" fmla="*/ 620 h 2586"/>
                <a:gd name="T68" fmla="*/ 318 w 1692"/>
                <a:gd name="T69" fmla="*/ 534 h 2586"/>
                <a:gd name="T70" fmla="*/ 415 w 1692"/>
                <a:gd name="T71" fmla="*/ 512 h 2586"/>
                <a:gd name="T72" fmla="*/ 473 w 1692"/>
                <a:gd name="T73" fmla="*/ 509 h 2586"/>
                <a:gd name="T74" fmla="*/ 502 w 1692"/>
                <a:gd name="T75" fmla="*/ 505 h 2586"/>
                <a:gd name="T76" fmla="*/ 593 w 1692"/>
                <a:gd name="T77" fmla="*/ 421 h 2586"/>
                <a:gd name="T78" fmla="*/ 664 w 1692"/>
                <a:gd name="T79" fmla="*/ 381 h 2586"/>
                <a:gd name="T80" fmla="*/ 717 w 1692"/>
                <a:gd name="T81" fmla="*/ 357 h 2586"/>
                <a:gd name="T82" fmla="*/ 751 w 1692"/>
                <a:gd name="T83" fmla="*/ 302 h 2586"/>
                <a:gd name="T84" fmla="*/ 722 w 1692"/>
                <a:gd name="T85" fmla="*/ 288 h 2586"/>
                <a:gd name="T86" fmla="*/ 856 w 1692"/>
                <a:gd name="T87" fmla="*/ 256 h 2586"/>
                <a:gd name="T88" fmla="*/ 789 w 1692"/>
                <a:gd name="T89" fmla="*/ 192 h 2586"/>
                <a:gd name="T90" fmla="*/ 744 w 1692"/>
                <a:gd name="T91" fmla="*/ 148 h 2586"/>
                <a:gd name="T92" fmla="*/ 685 w 1692"/>
                <a:gd name="T93" fmla="*/ 205 h 2586"/>
                <a:gd name="T94" fmla="*/ 622 w 1692"/>
                <a:gd name="T95" fmla="*/ 250 h 2586"/>
                <a:gd name="T96" fmla="*/ 573 w 1692"/>
                <a:gd name="T97" fmla="*/ 171 h 2586"/>
                <a:gd name="T98" fmla="*/ 680 w 1692"/>
                <a:gd name="T99" fmla="*/ 135 h 2586"/>
                <a:gd name="T100" fmla="*/ 710 w 1692"/>
                <a:gd name="T101" fmla="*/ 111 h 2586"/>
                <a:gd name="T102" fmla="*/ 744 w 1692"/>
                <a:gd name="T103" fmla="*/ 97 h 2586"/>
                <a:gd name="T104" fmla="*/ 721 w 1692"/>
                <a:gd name="T105" fmla="*/ 81 h 2586"/>
                <a:gd name="T106" fmla="*/ 708 w 1692"/>
                <a:gd name="T107" fmla="*/ 67 h 2586"/>
                <a:gd name="T108" fmla="*/ 674 w 1692"/>
                <a:gd name="T109" fmla="*/ 57 h 2586"/>
                <a:gd name="T110" fmla="*/ 620 w 1692"/>
                <a:gd name="T111" fmla="*/ 76 h 2586"/>
                <a:gd name="T112" fmla="*/ 532 w 1692"/>
                <a:gd name="T113" fmla="*/ 67 h 2586"/>
                <a:gd name="T114" fmla="*/ 309 w 1692"/>
                <a:gd name="T115" fmla="*/ 0 h 2586"/>
                <a:gd name="T116" fmla="*/ 193 w 1692"/>
                <a:gd name="T117" fmla="*/ 18 h 2586"/>
                <a:gd name="T118" fmla="*/ 162 w 1692"/>
                <a:gd name="T119" fmla="*/ 57 h 2586"/>
                <a:gd name="T120" fmla="*/ 72 w 1692"/>
                <a:gd name="T121" fmla="*/ 97 h 2586"/>
                <a:gd name="T122" fmla="*/ 72 w 1692"/>
                <a:gd name="T123" fmla="*/ 121 h 2586"/>
                <a:gd name="T124" fmla="*/ 1 w 1692"/>
                <a:gd name="T125" fmla="*/ 142 h 258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" name="Freeform 17"/>
            <p:cNvSpPr>
              <a:spLocks/>
            </p:cNvSpPr>
            <p:nvPr/>
          </p:nvSpPr>
          <p:spPr bwMode="invGray">
            <a:xfrm>
              <a:off x="703" y="2230"/>
              <a:ext cx="34" cy="28"/>
            </a:xfrm>
            <a:custGeom>
              <a:avLst/>
              <a:gdLst>
                <a:gd name="T0" fmla="*/ 9 w 46"/>
                <a:gd name="T1" fmla="*/ 2 h 38"/>
                <a:gd name="T2" fmla="*/ 0 w 46"/>
                <a:gd name="T3" fmla="*/ 12 h 38"/>
                <a:gd name="T4" fmla="*/ 12 w 46"/>
                <a:gd name="T5" fmla="*/ 21 h 38"/>
                <a:gd name="T6" fmla="*/ 25 w 46"/>
                <a:gd name="T7" fmla="*/ 14 h 38"/>
                <a:gd name="T8" fmla="*/ 16 w 46"/>
                <a:gd name="T9" fmla="*/ 0 h 38"/>
                <a:gd name="T10" fmla="*/ 9 w 46"/>
                <a:gd name="T11" fmla="*/ 2 h 3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invGray">
            <a:xfrm>
              <a:off x="1010" y="2353"/>
              <a:ext cx="39" cy="32"/>
            </a:xfrm>
            <a:custGeom>
              <a:avLst/>
              <a:gdLst>
                <a:gd name="T0" fmla="*/ 7 w 52"/>
                <a:gd name="T1" fmla="*/ 0 h 44"/>
                <a:gd name="T2" fmla="*/ 15 w 52"/>
                <a:gd name="T3" fmla="*/ 23 h 44"/>
                <a:gd name="T4" fmla="*/ 24 w 52"/>
                <a:gd name="T5" fmla="*/ 23 h 44"/>
                <a:gd name="T6" fmla="*/ 22 w 52"/>
                <a:gd name="T7" fmla="*/ 9 h 44"/>
                <a:gd name="T8" fmla="*/ 15 w 52"/>
                <a:gd name="T9" fmla="*/ 1 h 44"/>
                <a:gd name="T10" fmla="*/ 7 w 52"/>
                <a:gd name="T11" fmla="*/ 0 h 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" name="Freeform 19"/>
            <p:cNvSpPr>
              <a:spLocks/>
            </p:cNvSpPr>
            <p:nvPr/>
          </p:nvSpPr>
          <p:spPr bwMode="invGray">
            <a:xfrm>
              <a:off x="1792" y="2409"/>
              <a:ext cx="98" cy="74"/>
            </a:xfrm>
            <a:custGeom>
              <a:avLst/>
              <a:gdLst>
                <a:gd name="T0" fmla="*/ 55 w 131"/>
                <a:gd name="T1" fmla="*/ 0 h 98"/>
                <a:gd name="T2" fmla="*/ 44 w 131"/>
                <a:gd name="T3" fmla="*/ 5 h 98"/>
                <a:gd name="T4" fmla="*/ 30 w 131"/>
                <a:gd name="T5" fmla="*/ 14 h 98"/>
                <a:gd name="T6" fmla="*/ 22 w 131"/>
                <a:gd name="T7" fmla="*/ 23 h 98"/>
                <a:gd name="T8" fmla="*/ 12 w 131"/>
                <a:gd name="T9" fmla="*/ 29 h 98"/>
                <a:gd name="T10" fmla="*/ 35 w 131"/>
                <a:gd name="T11" fmla="*/ 47 h 98"/>
                <a:gd name="T12" fmla="*/ 44 w 131"/>
                <a:gd name="T13" fmla="*/ 54 h 98"/>
                <a:gd name="T14" fmla="*/ 48 w 131"/>
                <a:gd name="T15" fmla="*/ 52 h 98"/>
                <a:gd name="T16" fmla="*/ 50 w 131"/>
                <a:gd name="T17" fmla="*/ 49 h 98"/>
                <a:gd name="T18" fmla="*/ 55 w 131"/>
                <a:gd name="T19" fmla="*/ 56 h 98"/>
                <a:gd name="T20" fmla="*/ 69 w 131"/>
                <a:gd name="T21" fmla="*/ 49 h 98"/>
                <a:gd name="T22" fmla="*/ 73 w 131"/>
                <a:gd name="T23" fmla="*/ 42 h 98"/>
                <a:gd name="T24" fmla="*/ 57 w 131"/>
                <a:gd name="T25" fmla="*/ 23 h 98"/>
                <a:gd name="T26" fmla="*/ 64 w 131"/>
                <a:gd name="T27" fmla="*/ 14 h 98"/>
                <a:gd name="T28" fmla="*/ 62 w 131"/>
                <a:gd name="T29" fmla="*/ 2 h 98"/>
                <a:gd name="T30" fmla="*/ 55 w 131"/>
                <a:gd name="T31" fmla="*/ 0 h 9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" name="Freeform 20"/>
            <p:cNvSpPr>
              <a:spLocks/>
            </p:cNvSpPr>
            <p:nvPr/>
          </p:nvSpPr>
          <p:spPr bwMode="invGray">
            <a:xfrm>
              <a:off x="1318" y="2793"/>
              <a:ext cx="158" cy="84"/>
            </a:xfrm>
            <a:custGeom>
              <a:avLst/>
              <a:gdLst>
                <a:gd name="T0" fmla="*/ 26 w 212"/>
                <a:gd name="T1" fmla="*/ 7 h 112"/>
                <a:gd name="T2" fmla="*/ 10 w 212"/>
                <a:gd name="T3" fmla="*/ 7 h 112"/>
                <a:gd name="T4" fmla="*/ 3 w 212"/>
                <a:gd name="T5" fmla="*/ 9 h 112"/>
                <a:gd name="T6" fmla="*/ 14 w 212"/>
                <a:gd name="T7" fmla="*/ 29 h 112"/>
                <a:gd name="T8" fmla="*/ 28 w 212"/>
                <a:gd name="T9" fmla="*/ 25 h 112"/>
                <a:gd name="T10" fmla="*/ 51 w 212"/>
                <a:gd name="T11" fmla="*/ 31 h 112"/>
                <a:gd name="T12" fmla="*/ 62 w 212"/>
                <a:gd name="T13" fmla="*/ 34 h 112"/>
                <a:gd name="T14" fmla="*/ 74 w 212"/>
                <a:gd name="T15" fmla="*/ 50 h 112"/>
                <a:gd name="T16" fmla="*/ 78 w 212"/>
                <a:gd name="T17" fmla="*/ 63 h 112"/>
                <a:gd name="T18" fmla="*/ 87 w 212"/>
                <a:gd name="T19" fmla="*/ 56 h 112"/>
                <a:gd name="T20" fmla="*/ 94 w 212"/>
                <a:gd name="T21" fmla="*/ 54 h 112"/>
                <a:gd name="T22" fmla="*/ 104 w 212"/>
                <a:gd name="T23" fmla="*/ 58 h 112"/>
                <a:gd name="T24" fmla="*/ 108 w 212"/>
                <a:gd name="T25" fmla="*/ 45 h 112"/>
                <a:gd name="T26" fmla="*/ 85 w 212"/>
                <a:gd name="T27" fmla="*/ 31 h 112"/>
                <a:gd name="T28" fmla="*/ 58 w 212"/>
                <a:gd name="T29" fmla="*/ 11 h 112"/>
                <a:gd name="T30" fmla="*/ 30 w 212"/>
                <a:gd name="T31" fmla="*/ 15 h 112"/>
                <a:gd name="T32" fmla="*/ 26 w 212"/>
                <a:gd name="T33" fmla="*/ 7 h 11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" name="Freeform 21"/>
            <p:cNvSpPr>
              <a:spLocks/>
            </p:cNvSpPr>
            <p:nvPr/>
          </p:nvSpPr>
          <p:spPr bwMode="invGray">
            <a:xfrm>
              <a:off x="1448" y="2857"/>
              <a:ext cx="99" cy="41"/>
            </a:xfrm>
            <a:custGeom>
              <a:avLst/>
              <a:gdLst>
                <a:gd name="T0" fmla="*/ 31 w 133"/>
                <a:gd name="T1" fmla="*/ 0 h 54"/>
                <a:gd name="T2" fmla="*/ 24 w 133"/>
                <a:gd name="T3" fmla="*/ 4 h 54"/>
                <a:gd name="T4" fmla="*/ 17 w 133"/>
                <a:gd name="T5" fmla="*/ 17 h 54"/>
                <a:gd name="T6" fmla="*/ 8 w 133"/>
                <a:gd name="T7" fmla="*/ 20 h 54"/>
                <a:gd name="T8" fmla="*/ 1 w 133"/>
                <a:gd name="T9" fmla="*/ 24 h 54"/>
                <a:gd name="T10" fmla="*/ 7 w 133"/>
                <a:gd name="T11" fmla="*/ 31 h 54"/>
                <a:gd name="T12" fmla="*/ 74 w 133"/>
                <a:gd name="T13" fmla="*/ 20 h 54"/>
                <a:gd name="T14" fmla="*/ 68 w 133"/>
                <a:gd name="T15" fmla="*/ 9 h 54"/>
                <a:gd name="T16" fmla="*/ 58 w 133"/>
                <a:gd name="T17" fmla="*/ 5 h 54"/>
                <a:gd name="T18" fmla="*/ 56 w 133"/>
                <a:gd name="T19" fmla="*/ 14 h 54"/>
                <a:gd name="T20" fmla="*/ 49 w 133"/>
                <a:gd name="T21" fmla="*/ 11 h 54"/>
                <a:gd name="T22" fmla="*/ 37 w 133"/>
                <a:gd name="T23" fmla="*/ 8 h 54"/>
                <a:gd name="T24" fmla="*/ 31 w 133"/>
                <a:gd name="T25" fmla="*/ 0 h 5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invGray">
            <a:xfrm>
              <a:off x="1553" y="2883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3" name="Freeform 23"/>
            <p:cNvSpPr>
              <a:spLocks/>
            </p:cNvSpPr>
            <p:nvPr/>
          </p:nvSpPr>
          <p:spPr bwMode="invGray">
            <a:xfrm>
              <a:off x="1609" y="2886"/>
              <a:ext cx="12" cy="25"/>
            </a:xfrm>
            <a:custGeom>
              <a:avLst/>
              <a:gdLst>
                <a:gd name="T0" fmla="*/ 8 w 16"/>
                <a:gd name="T1" fmla="*/ 0 h 34"/>
                <a:gd name="T2" fmla="*/ 0 w 16"/>
                <a:gd name="T3" fmla="*/ 7 h 34"/>
                <a:gd name="T4" fmla="*/ 9 w 16"/>
                <a:gd name="T5" fmla="*/ 18 h 34"/>
                <a:gd name="T6" fmla="*/ 7 w 16"/>
                <a:gd name="T7" fmla="*/ 10 h 34"/>
                <a:gd name="T8" fmla="*/ 9 w 16"/>
                <a:gd name="T9" fmla="*/ 3 h 34"/>
                <a:gd name="T10" fmla="*/ 8 w 16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4" name="Freeform 24"/>
            <p:cNvSpPr>
              <a:spLocks/>
            </p:cNvSpPr>
            <p:nvPr/>
          </p:nvSpPr>
          <p:spPr bwMode="invGray">
            <a:xfrm>
              <a:off x="1426" y="2040"/>
              <a:ext cx="180" cy="88"/>
            </a:xfrm>
            <a:custGeom>
              <a:avLst/>
              <a:gdLst>
                <a:gd name="T0" fmla="*/ 36 w 240"/>
                <a:gd name="T1" fmla="*/ 1 h 117"/>
                <a:gd name="T2" fmla="*/ 14 w 240"/>
                <a:gd name="T3" fmla="*/ 17 h 117"/>
                <a:gd name="T4" fmla="*/ 4 w 240"/>
                <a:gd name="T5" fmla="*/ 21 h 117"/>
                <a:gd name="T6" fmla="*/ 0 w 240"/>
                <a:gd name="T7" fmla="*/ 22 h 117"/>
                <a:gd name="T8" fmla="*/ 15 w 240"/>
                <a:gd name="T9" fmla="*/ 33 h 117"/>
                <a:gd name="T10" fmla="*/ 22 w 240"/>
                <a:gd name="T11" fmla="*/ 35 h 117"/>
                <a:gd name="T12" fmla="*/ 38 w 240"/>
                <a:gd name="T13" fmla="*/ 26 h 117"/>
                <a:gd name="T14" fmla="*/ 45 w 240"/>
                <a:gd name="T15" fmla="*/ 24 h 117"/>
                <a:gd name="T16" fmla="*/ 47 w 240"/>
                <a:gd name="T17" fmla="*/ 31 h 117"/>
                <a:gd name="T18" fmla="*/ 36 w 240"/>
                <a:gd name="T19" fmla="*/ 35 h 117"/>
                <a:gd name="T20" fmla="*/ 41 w 240"/>
                <a:gd name="T21" fmla="*/ 41 h 117"/>
                <a:gd name="T22" fmla="*/ 23 w 240"/>
                <a:gd name="T23" fmla="*/ 49 h 117"/>
                <a:gd name="T24" fmla="*/ 40 w 240"/>
                <a:gd name="T25" fmla="*/ 62 h 117"/>
                <a:gd name="T26" fmla="*/ 47 w 240"/>
                <a:gd name="T27" fmla="*/ 64 h 117"/>
                <a:gd name="T28" fmla="*/ 67 w 240"/>
                <a:gd name="T29" fmla="*/ 58 h 117"/>
                <a:gd name="T30" fmla="*/ 85 w 240"/>
                <a:gd name="T31" fmla="*/ 59 h 117"/>
                <a:gd name="T32" fmla="*/ 95 w 240"/>
                <a:gd name="T33" fmla="*/ 66 h 117"/>
                <a:gd name="T34" fmla="*/ 115 w 240"/>
                <a:gd name="T35" fmla="*/ 62 h 117"/>
                <a:gd name="T36" fmla="*/ 126 w 240"/>
                <a:gd name="T37" fmla="*/ 58 h 117"/>
                <a:gd name="T38" fmla="*/ 125 w 240"/>
                <a:gd name="T39" fmla="*/ 44 h 117"/>
                <a:gd name="T40" fmla="*/ 132 w 240"/>
                <a:gd name="T41" fmla="*/ 39 h 117"/>
                <a:gd name="T42" fmla="*/ 134 w 240"/>
                <a:gd name="T43" fmla="*/ 26 h 117"/>
                <a:gd name="T44" fmla="*/ 119 w 240"/>
                <a:gd name="T45" fmla="*/ 32 h 117"/>
                <a:gd name="T46" fmla="*/ 113 w 240"/>
                <a:gd name="T47" fmla="*/ 24 h 117"/>
                <a:gd name="T48" fmla="*/ 97 w 240"/>
                <a:gd name="T49" fmla="*/ 26 h 117"/>
                <a:gd name="T50" fmla="*/ 76 w 240"/>
                <a:gd name="T51" fmla="*/ 5 h 117"/>
                <a:gd name="T52" fmla="*/ 53 w 240"/>
                <a:gd name="T53" fmla="*/ 6 h 117"/>
                <a:gd name="T54" fmla="*/ 47 w 240"/>
                <a:gd name="T55" fmla="*/ 1 h 117"/>
                <a:gd name="T56" fmla="*/ 36 w 240"/>
                <a:gd name="T57" fmla="*/ 1 h 117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5" name="Freeform 25"/>
            <p:cNvSpPr>
              <a:spLocks/>
            </p:cNvSpPr>
            <p:nvPr/>
          </p:nvSpPr>
          <p:spPr bwMode="invGray">
            <a:xfrm>
              <a:off x="1506" y="1999"/>
              <a:ext cx="146" cy="60"/>
            </a:xfrm>
            <a:custGeom>
              <a:avLst/>
              <a:gdLst>
                <a:gd name="T0" fmla="*/ 55 w 194"/>
                <a:gd name="T1" fmla="*/ 6 h 80"/>
                <a:gd name="T2" fmla="*/ 8 w 194"/>
                <a:gd name="T3" fmla="*/ 14 h 80"/>
                <a:gd name="T4" fmla="*/ 5 w 194"/>
                <a:gd name="T5" fmla="*/ 20 h 80"/>
                <a:gd name="T6" fmla="*/ 32 w 194"/>
                <a:gd name="T7" fmla="*/ 29 h 80"/>
                <a:gd name="T8" fmla="*/ 77 w 194"/>
                <a:gd name="T9" fmla="*/ 42 h 80"/>
                <a:gd name="T10" fmla="*/ 99 w 194"/>
                <a:gd name="T11" fmla="*/ 38 h 80"/>
                <a:gd name="T12" fmla="*/ 106 w 194"/>
                <a:gd name="T13" fmla="*/ 36 h 80"/>
                <a:gd name="T14" fmla="*/ 99 w 194"/>
                <a:gd name="T15" fmla="*/ 25 h 80"/>
                <a:gd name="T16" fmla="*/ 93 w 194"/>
                <a:gd name="T17" fmla="*/ 20 h 80"/>
                <a:gd name="T18" fmla="*/ 73 w 194"/>
                <a:gd name="T19" fmla="*/ 15 h 80"/>
                <a:gd name="T20" fmla="*/ 55 w 194"/>
                <a:gd name="T21" fmla="*/ 6 h 8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6" name="Freeform 26"/>
            <p:cNvSpPr>
              <a:spLocks/>
            </p:cNvSpPr>
            <p:nvPr/>
          </p:nvSpPr>
          <p:spPr bwMode="invGray">
            <a:xfrm>
              <a:off x="1711" y="2069"/>
              <a:ext cx="233" cy="190"/>
            </a:xfrm>
            <a:custGeom>
              <a:avLst/>
              <a:gdLst>
                <a:gd name="T0" fmla="*/ 38 w 310"/>
                <a:gd name="T1" fmla="*/ 5 h 254"/>
                <a:gd name="T2" fmla="*/ 29 w 310"/>
                <a:gd name="T3" fmla="*/ 13 h 254"/>
                <a:gd name="T4" fmla="*/ 12 w 310"/>
                <a:gd name="T5" fmla="*/ 22 h 254"/>
                <a:gd name="T6" fmla="*/ 30 w 310"/>
                <a:gd name="T7" fmla="*/ 43 h 254"/>
                <a:gd name="T8" fmla="*/ 44 w 310"/>
                <a:gd name="T9" fmla="*/ 48 h 254"/>
                <a:gd name="T10" fmla="*/ 58 w 310"/>
                <a:gd name="T11" fmla="*/ 55 h 254"/>
                <a:gd name="T12" fmla="*/ 71 w 310"/>
                <a:gd name="T13" fmla="*/ 48 h 254"/>
                <a:gd name="T14" fmla="*/ 80 w 310"/>
                <a:gd name="T15" fmla="*/ 57 h 254"/>
                <a:gd name="T16" fmla="*/ 84 w 310"/>
                <a:gd name="T17" fmla="*/ 71 h 254"/>
                <a:gd name="T18" fmla="*/ 65 w 310"/>
                <a:gd name="T19" fmla="*/ 85 h 254"/>
                <a:gd name="T20" fmla="*/ 50 w 310"/>
                <a:gd name="T21" fmla="*/ 96 h 254"/>
                <a:gd name="T22" fmla="*/ 39 w 310"/>
                <a:gd name="T23" fmla="*/ 94 h 254"/>
                <a:gd name="T24" fmla="*/ 32 w 310"/>
                <a:gd name="T25" fmla="*/ 92 h 254"/>
                <a:gd name="T26" fmla="*/ 24 w 310"/>
                <a:gd name="T27" fmla="*/ 105 h 254"/>
                <a:gd name="T28" fmla="*/ 22 w 310"/>
                <a:gd name="T29" fmla="*/ 111 h 254"/>
                <a:gd name="T30" fmla="*/ 41 w 310"/>
                <a:gd name="T31" fmla="*/ 114 h 254"/>
                <a:gd name="T32" fmla="*/ 53 w 310"/>
                <a:gd name="T33" fmla="*/ 114 h 254"/>
                <a:gd name="T34" fmla="*/ 65 w 310"/>
                <a:gd name="T35" fmla="*/ 129 h 254"/>
                <a:gd name="T36" fmla="*/ 71 w 310"/>
                <a:gd name="T37" fmla="*/ 132 h 254"/>
                <a:gd name="T38" fmla="*/ 78 w 310"/>
                <a:gd name="T39" fmla="*/ 134 h 254"/>
                <a:gd name="T40" fmla="*/ 88 w 310"/>
                <a:gd name="T41" fmla="*/ 141 h 254"/>
                <a:gd name="T42" fmla="*/ 102 w 310"/>
                <a:gd name="T43" fmla="*/ 132 h 254"/>
                <a:gd name="T44" fmla="*/ 115 w 310"/>
                <a:gd name="T45" fmla="*/ 132 h 254"/>
                <a:gd name="T46" fmla="*/ 129 w 310"/>
                <a:gd name="T47" fmla="*/ 119 h 254"/>
                <a:gd name="T48" fmla="*/ 127 w 310"/>
                <a:gd name="T49" fmla="*/ 103 h 254"/>
                <a:gd name="T50" fmla="*/ 123 w 310"/>
                <a:gd name="T51" fmla="*/ 96 h 254"/>
                <a:gd name="T52" fmla="*/ 132 w 310"/>
                <a:gd name="T53" fmla="*/ 94 h 254"/>
                <a:gd name="T54" fmla="*/ 138 w 310"/>
                <a:gd name="T55" fmla="*/ 102 h 254"/>
                <a:gd name="T56" fmla="*/ 140 w 310"/>
                <a:gd name="T57" fmla="*/ 110 h 254"/>
                <a:gd name="T58" fmla="*/ 147 w 310"/>
                <a:gd name="T59" fmla="*/ 108 h 254"/>
                <a:gd name="T60" fmla="*/ 171 w 310"/>
                <a:gd name="T61" fmla="*/ 94 h 254"/>
                <a:gd name="T62" fmla="*/ 165 w 310"/>
                <a:gd name="T63" fmla="*/ 82 h 254"/>
                <a:gd name="T64" fmla="*/ 147 w 310"/>
                <a:gd name="T65" fmla="*/ 69 h 254"/>
                <a:gd name="T66" fmla="*/ 150 w 310"/>
                <a:gd name="T67" fmla="*/ 60 h 254"/>
                <a:gd name="T68" fmla="*/ 156 w 310"/>
                <a:gd name="T69" fmla="*/ 58 h 254"/>
                <a:gd name="T70" fmla="*/ 143 w 310"/>
                <a:gd name="T71" fmla="*/ 35 h 254"/>
                <a:gd name="T72" fmla="*/ 132 w 310"/>
                <a:gd name="T73" fmla="*/ 33 h 254"/>
                <a:gd name="T74" fmla="*/ 125 w 310"/>
                <a:gd name="T75" fmla="*/ 31 h 254"/>
                <a:gd name="T76" fmla="*/ 113 w 310"/>
                <a:gd name="T77" fmla="*/ 19 h 254"/>
                <a:gd name="T78" fmla="*/ 88 w 310"/>
                <a:gd name="T79" fmla="*/ 25 h 254"/>
                <a:gd name="T80" fmla="*/ 95 w 310"/>
                <a:gd name="T81" fmla="*/ 14 h 254"/>
                <a:gd name="T82" fmla="*/ 78 w 310"/>
                <a:gd name="T83" fmla="*/ 10 h 254"/>
                <a:gd name="T84" fmla="*/ 67 w 310"/>
                <a:gd name="T85" fmla="*/ 10 h 254"/>
                <a:gd name="T86" fmla="*/ 38 w 310"/>
                <a:gd name="T87" fmla="*/ 5 h 254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7" name="Freeform 27"/>
            <p:cNvSpPr>
              <a:spLocks/>
            </p:cNvSpPr>
            <p:nvPr/>
          </p:nvSpPr>
          <p:spPr bwMode="invGray">
            <a:xfrm>
              <a:off x="1709" y="1987"/>
              <a:ext cx="44" cy="37"/>
            </a:xfrm>
            <a:custGeom>
              <a:avLst/>
              <a:gdLst>
                <a:gd name="T0" fmla="*/ 14 w 59"/>
                <a:gd name="T1" fmla="*/ 0 h 50"/>
                <a:gd name="T2" fmla="*/ 0 w 59"/>
                <a:gd name="T3" fmla="*/ 5 h 50"/>
                <a:gd name="T4" fmla="*/ 16 w 59"/>
                <a:gd name="T5" fmla="*/ 22 h 50"/>
                <a:gd name="T6" fmla="*/ 27 w 59"/>
                <a:gd name="T7" fmla="*/ 27 h 50"/>
                <a:gd name="T8" fmla="*/ 32 w 59"/>
                <a:gd name="T9" fmla="*/ 16 h 50"/>
                <a:gd name="T10" fmla="*/ 25 w 59"/>
                <a:gd name="T11" fmla="*/ 4 h 50"/>
                <a:gd name="T12" fmla="*/ 14 w 59"/>
                <a:gd name="T13" fmla="*/ 0 h 5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8" name="Freeform 28"/>
            <p:cNvSpPr>
              <a:spLocks/>
            </p:cNvSpPr>
            <p:nvPr/>
          </p:nvSpPr>
          <p:spPr bwMode="invGray">
            <a:xfrm>
              <a:off x="1625" y="2057"/>
              <a:ext cx="65" cy="42"/>
            </a:xfrm>
            <a:custGeom>
              <a:avLst/>
              <a:gdLst>
                <a:gd name="T0" fmla="*/ 25 w 86"/>
                <a:gd name="T1" fmla="*/ 4 h 57"/>
                <a:gd name="T2" fmla="*/ 14 w 86"/>
                <a:gd name="T3" fmla="*/ 13 h 57"/>
                <a:gd name="T4" fmla="*/ 2 w 86"/>
                <a:gd name="T5" fmla="*/ 15 h 57"/>
                <a:gd name="T6" fmla="*/ 9 w 86"/>
                <a:gd name="T7" fmla="*/ 31 h 57"/>
                <a:gd name="T8" fmla="*/ 42 w 86"/>
                <a:gd name="T9" fmla="*/ 19 h 57"/>
                <a:gd name="T10" fmla="*/ 49 w 86"/>
                <a:gd name="T11" fmla="*/ 10 h 57"/>
                <a:gd name="T12" fmla="*/ 32 w 86"/>
                <a:gd name="T13" fmla="*/ 4 h 57"/>
                <a:gd name="T14" fmla="*/ 25 w 86"/>
                <a:gd name="T15" fmla="*/ 4 h 57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9" name="Freeform 29"/>
            <p:cNvSpPr>
              <a:spLocks/>
            </p:cNvSpPr>
            <p:nvPr/>
          </p:nvSpPr>
          <p:spPr bwMode="invGray">
            <a:xfrm>
              <a:off x="1693" y="2065"/>
              <a:ext cx="54" cy="25"/>
            </a:xfrm>
            <a:custGeom>
              <a:avLst/>
              <a:gdLst>
                <a:gd name="T0" fmla="*/ 22 w 73"/>
                <a:gd name="T1" fmla="*/ 0 h 34"/>
                <a:gd name="T2" fmla="*/ 5 w 73"/>
                <a:gd name="T3" fmla="*/ 9 h 34"/>
                <a:gd name="T4" fmla="*/ 13 w 73"/>
                <a:gd name="T5" fmla="*/ 18 h 34"/>
                <a:gd name="T6" fmla="*/ 28 w 73"/>
                <a:gd name="T7" fmla="*/ 15 h 34"/>
                <a:gd name="T8" fmla="*/ 35 w 73"/>
                <a:gd name="T9" fmla="*/ 11 h 34"/>
                <a:gd name="T10" fmla="*/ 22 w 73"/>
                <a:gd name="T11" fmla="*/ 0 h 3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0" name="Freeform 30"/>
            <p:cNvSpPr>
              <a:spLocks/>
            </p:cNvSpPr>
            <p:nvPr/>
          </p:nvSpPr>
          <p:spPr bwMode="invGray">
            <a:xfrm>
              <a:off x="1664" y="2029"/>
              <a:ext cx="64" cy="34"/>
            </a:xfrm>
            <a:custGeom>
              <a:avLst/>
              <a:gdLst>
                <a:gd name="T0" fmla="*/ 33 w 85"/>
                <a:gd name="T1" fmla="*/ 6 h 45"/>
                <a:gd name="T2" fmla="*/ 16 w 85"/>
                <a:gd name="T3" fmla="*/ 2 h 45"/>
                <a:gd name="T4" fmla="*/ 0 w 85"/>
                <a:gd name="T5" fmla="*/ 11 h 45"/>
                <a:gd name="T6" fmla="*/ 23 w 85"/>
                <a:gd name="T7" fmla="*/ 18 h 45"/>
                <a:gd name="T8" fmla="*/ 36 w 85"/>
                <a:gd name="T9" fmla="*/ 23 h 45"/>
                <a:gd name="T10" fmla="*/ 47 w 85"/>
                <a:gd name="T11" fmla="*/ 11 h 45"/>
                <a:gd name="T12" fmla="*/ 47 w 85"/>
                <a:gd name="T13" fmla="*/ 4 h 45"/>
                <a:gd name="T14" fmla="*/ 36 w 85"/>
                <a:gd name="T15" fmla="*/ 0 h 45"/>
                <a:gd name="T16" fmla="*/ 33 w 85"/>
                <a:gd name="T17" fmla="*/ 6 h 4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" name="Freeform 31"/>
            <p:cNvSpPr>
              <a:spLocks/>
            </p:cNvSpPr>
            <p:nvPr/>
          </p:nvSpPr>
          <p:spPr bwMode="invGray">
            <a:xfrm>
              <a:off x="1637" y="1997"/>
              <a:ext cx="44" cy="24"/>
            </a:xfrm>
            <a:custGeom>
              <a:avLst/>
              <a:gdLst>
                <a:gd name="T0" fmla="*/ 9 w 58"/>
                <a:gd name="T1" fmla="*/ 2 h 31"/>
                <a:gd name="T2" fmla="*/ 0 w 58"/>
                <a:gd name="T3" fmla="*/ 11 h 31"/>
                <a:gd name="T4" fmla="*/ 11 w 58"/>
                <a:gd name="T5" fmla="*/ 17 h 31"/>
                <a:gd name="T6" fmla="*/ 16 w 58"/>
                <a:gd name="T7" fmla="*/ 12 h 31"/>
                <a:gd name="T8" fmla="*/ 30 w 58"/>
                <a:gd name="T9" fmla="*/ 7 h 31"/>
                <a:gd name="T10" fmla="*/ 25 w 58"/>
                <a:gd name="T11" fmla="*/ 0 h 31"/>
                <a:gd name="T12" fmla="*/ 9 w 58"/>
                <a:gd name="T13" fmla="*/ 2 h 3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2" name="Freeform 32"/>
            <p:cNvSpPr>
              <a:spLocks/>
            </p:cNvSpPr>
            <p:nvPr/>
          </p:nvSpPr>
          <p:spPr bwMode="invGray">
            <a:xfrm>
              <a:off x="1751" y="2000"/>
              <a:ext cx="114" cy="77"/>
            </a:xfrm>
            <a:custGeom>
              <a:avLst/>
              <a:gdLst>
                <a:gd name="T0" fmla="*/ 22 w 152"/>
                <a:gd name="T1" fmla="*/ 0 h 102"/>
                <a:gd name="T2" fmla="*/ 8 w 152"/>
                <a:gd name="T3" fmla="*/ 4 h 102"/>
                <a:gd name="T4" fmla="*/ 2 w 152"/>
                <a:gd name="T5" fmla="*/ 22 h 102"/>
                <a:gd name="T6" fmla="*/ 7 w 152"/>
                <a:gd name="T7" fmla="*/ 32 h 102"/>
                <a:gd name="T8" fmla="*/ 0 w 152"/>
                <a:gd name="T9" fmla="*/ 41 h 102"/>
                <a:gd name="T10" fmla="*/ 32 w 152"/>
                <a:gd name="T11" fmla="*/ 49 h 102"/>
                <a:gd name="T12" fmla="*/ 47 w 152"/>
                <a:gd name="T13" fmla="*/ 52 h 102"/>
                <a:gd name="T14" fmla="*/ 86 w 152"/>
                <a:gd name="T15" fmla="*/ 49 h 102"/>
                <a:gd name="T16" fmla="*/ 43 w 152"/>
                <a:gd name="T17" fmla="*/ 40 h 102"/>
                <a:gd name="T18" fmla="*/ 31 w 152"/>
                <a:gd name="T19" fmla="*/ 35 h 102"/>
                <a:gd name="T20" fmla="*/ 25 w 152"/>
                <a:gd name="T21" fmla="*/ 29 h 102"/>
                <a:gd name="T22" fmla="*/ 29 w 152"/>
                <a:gd name="T23" fmla="*/ 20 h 102"/>
                <a:gd name="T24" fmla="*/ 22 w 152"/>
                <a:gd name="T25" fmla="*/ 0 h 1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3" name="Freeform 33"/>
            <p:cNvSpPr>
              <a:spLocks/>
            </p:cNvSpPr>
            <p:nvPr/>
          </p:nvSpPr>
          <p:spPr bwMode="invGray">
            <a:xfrm>
              <a:off x="664" y="2245"/>
              <a:ext cx="25" cy="15"/>
            </a:xfrm>
            <a:custGeom>
              <a:avLst/>
              <a:gdLst>
                <a:gd name="T0" fmla="*/ 18 w 34"/>
                <a:gd name="T1" fmla="*/ 0 h 20"/>
                <a:gd name="T2" fmla="*/ 13 w 34"/>
                <a:gd name="T3" fmla="*/ 11 h 20"/>
                <a:gd name="T4" fmla="*/ 2 w 34"/>
                <a:gd name="T5" fmla="*/ 11 h 20"/>
                <a:gd name="T6" fmla="*/ 2 w 34"/>
                <a:gd name="T7" fmla="*/ 4 h 20"/>
                <a:gd name="T8" fmla="*/ 18 w 34"/>
                <a:gd name="T9" fmla="*/ 0 h 2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4" name="Freeform 34"/>
            <p:cNvSpPr>
              <a:spLocks/>
            </p:cNvSpPr>
            <p:nvPr/>
          </p:nvSpPr>
          <p:spPr bwMode="invGray">
            <a:xfrm>
              <a:off x="1421" y="2756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8 w 21"/>
                <a:gd name="T3" fmla="*/ 9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5" name="Freeform 35"/>
            <p:cNvSpPr>
              <a:spLocks/>
            </p:cNvSpPr>
            <p:nvPr/>
          </p:nvSpPr>
          <p:spPr bwMode="invGray">
            <a:xfrm>
              <a:off x="1424" y="2781"/>
              <a:ext cx="16" cy="12"/>
            </a:xfrm>
            <a:custGeom>
              <a:avLst/>
              <a:gdLst>
                <a:gd name="T0" fmla="*/ 2 w 21"/>
                <a:gd name="T1" fmla="*/ 0 h 16"/>
                <a:gd name="T2" fmla="*/ 8 w 21"/>
                <a:gd name="T3" fmla="*/ 9 h 16"/>
                <a:gd name="T4" fmla="*/ 2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6" name="Freeform 36"/>
            <p:cNvSpPr>
              <a:spLocks/>
            </p:cNvSpPr>
            <p:nvPr/>
          </p:nvSpPr>
          <p:spPr bwMode="invGray">
            <a:xfrm>
              <a:off x="1628" y="2913"/>
              <a:ext cx="15" cy="12"/>
            </a:xfrm>
            <a:custGeom>
              <a:avLst/>
              <a:gdLst>
                <a:gd name="T0" fmla="*/ 1 w 21"/>
                <a:gd name="T1" fmla="*/ 0 h 16"/>
                <a:gd name="T2" fmla="*/ 6 w 21"/>
                <a:gd name="T3" fmla="*/ 9 h 16"/>
                <a:gd name="T4" fmla="*/ 1 w 21"/>
                <a:gd name="T5" fmla="*/ 0 h 1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7" name="Freeform 37"/>
            <p:cNvSpPr>
              <a:spLocks/>
            </p:cNvSpPr>
            <p:nvPr/>
          </p:nvSpPr>
          <p:spPr bwMode="invGray">
            <a:xfrm>
              <a:off x="1752" y="2429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8" name="Freeform 38"/>
            <p:cNvSpPr>
              <a:spLocks/>
            </p:cNvSpPr>
            <p:nvPr/>
          </p:nvSpPr>
          <p:spPr bwMode="invGray">
            <a:xfrm>
              <a:off x="1652" y="2224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9" name="Freeform 39"/>
            <p:cNvSpPr>
              <a:spLocks/>
            </p:cNvSpPr>
            <p:nvPr/>
          </p:nvSpPr>
          <p:spPr bwMode="invGray">
            <a:xfrm>
              <a:off x="1717" y="2045"/>
              <a:ext cx="39" cy="18"/>
            </a:xfrm>
            <a:custGeom>
              <a:avLst/>
              <a:gdLst>
                <a:gd name="T0" fmla="*/ 8 w 51"/>
                <a:gd name="T1" fmla="*/ 0 h 24"/>
                <a:gd name="T2" fmla="*/ 4 w 51"/>
                <a:gd name="T3" fmla="*/ 11 h 24"/>
                <a:gd name="T4" fmla="*/ 16 w 51"/>
                <a:gd name="T5" fmla="*/ 14 h 24"/>
                <a:gd name="T6" fmla="*/ 19 w 51"/>
                <a:gd name="T7" fmla="*/ 2 h 24"/>
                <a:gd name="T8" fmla="*/ 8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0" name="Freeform 40"/>
            <p:cNvSpPr>
              <a:spLocks/>
            </p:cNvSpPr>
            <p:nvPr/>
          </p:nvSpPr>
          <p:spPr bwMode="invGray">
            <a:xfrm>
              <a:off x="1780" y="2153"/>
              <a:ext cx="38" cy="18"/>
            </a:xfrm>
            <a:custGeom>
              <a:avLst/>
              <a:gdLst>
                <a:gd name="T0" fmla="*/ 7 w 51"/>
                <a:gd name="T1" fmla="*/ 0 h 24"/>
                <a:gd name="T2" fmla="*/ 4 w 51"/>
                <a:gd name="T3" fmla="*/ 11 h 24"/>
                <a:gd name="T4" fmla="*/ 15 w 51"/>
                <a:gd name="T5" fmla="*/ 14 h 24"/>
                <a:gd name="T6" fmla="*/ 19 w 51"/>
                <a:gd name="T7" fmla="*/ 2 h 24"/>
                <a:gd name="T8" fmla="*/ 7 w 51"/>
                <a:gd name="T9" fmla="*/ 0 h 2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1" name="Freeform 41"/>
            <p:cNvSpPr>
              <a:spLocks/>
            </p:cNvSpPr>
            <p:nvPr/>
          </p:nvSpPr>
          <p:spPr bwMode="invGray">
            <a:xfrm>
              <a:off x="1796" y="1951"/>
              <a:ext cx="696" cy="346"/>
            </a:xfrm>
            <a:custGeom>
              <a:avLst/>
              <a:gdLst>
                <a:gd name="T0" fmla="*/ 16 w 929"/>
                <a:gd name="T1" fmla="*/ 31 h 462"/>
                <a:gd name="T2" fmla="*/ 3 w 929"/>
                <a:gd name="T3" fmla="*/ 52 h 462"/>
                <a:gd name="T4" fmla="*/ 20 w 929"/>
                <a:gd name="T5" fmla="*/ 56 h 462"/>
                <a:gd name="T6" fmla="*/ 9 w 929"/>
                <a:gd name="T7" fmla="*/ 65 h 462"/>
                <a:gd name="T8" fmla="*/ 58 w 929"/>
                <a:gd name="T9" fmla="*/ 76 h 462"/>
                <a:gd name="T10" fmla="*/ 79 w 929"/>
                <a:gd name="T11" fmla="*/ 73 h 462"/>
                <a:gd name="T12" fmla="*/ 140 w 929"/>
                <a:gd name="T13" fmla="*/ 43 h 462"/>
                <a:gd name="T14" fmla="*/ 169 w 929"/>
                <a:gd name="T15" fmla="*/ 37 h 462"/>
                <a:gd name="T16" fmla="*/ 182 w 929"/>
                <a:gd name="T17" fmla="*/ 45 h 462"/>
                <a:gd name="T18" fmla="*/ 153 w 929"/>
                <a:gd name="T19" fmla="*/ 49 h 462"/>
                <a:gd name="T20" fmla="*/ 136 w 929"/>
                <a:gd name="T21" fmla="*/ 63 h 462"/>
                <a:gd name="T22" fmla="*/ 142 w 929"/>
                <a:gd name="T23" fmla="*/ 67 h 462"/>
                <a:gd name="T24" fmla="*/ 146 w 929"/>
                <a:gd name="T25" fmla="*/ 88 h 462"/>
                <a:gd name="T26" fmla="*/ 196 w 929"/>
                <a:gd name="T27" fmla="*/ 108 h 462"/>
                <a:gd name="T28" fmla="*/ 189 w 929"/>
                <a:gd name="T29" fmla="*/ 118 h 462"/>
                <a:gd name="T30" fmla="*/ 207 w 929"/>
                <a:gd name="T31" fmla="*/ 138 h 462"/>
                <a:gd name="T32" fmla="*/ 196 w 929"/>
                <a:gd name="T33" fmla="*/ 149 h 462"/>
                <a:gd name="T34" fmla="*/ 182 w 929"/>
                <a:gd name="T35" fmla="*/ 165 h 462"/>
                <a:gd name="T36" fmla="*/ 165 w 929"/>
                <a:gd name="T37" fmla="*/ 182 h 462"/>
                <a:gd name="T38" fmla="*/ 164 w 929"/>
                <a:gd name="T39" fmla="*/ 236 h 462"/>
                <a:gd name="T40" fmla="*/ 187 w 929"/>
                <a:gd name="T41" fmla="*/ 250 h 462"/>
                <a:gd name="T42" fmla="*/ 218 w 929"/>
                <a:gd name="T43" fmla="*/ 252 h 462"/>
                <a:gd name="T44" fmla="*/ 232 w 929"/>
                <a:gd name="T45" fmla="*/ 237 h 462"/>
                <a:gd name="T46" fmla="*/ 284 w 929"/>
                <a:gd name="T47" fmla="*/ 200 h 462"/>
                <a:gd name="T48" fmla="*/ 321 w 929"/>
                <a:gd name="T49" fmla="*/ 187 h 462"/>
                <a:gd name="T50" fmla="*/ 363 w 929"/>
                <a:gd name="T51" fmla="*/ 173 h 462"/>
                <a:gd name="T52" fmla="*/ 404 w 929"/>
                <a:gd name="T53" fmla="*/ 163 h 462"/>
                <a:gd name="T54" fmla="*/ 428 w 929"/>
                <a:gd name="T55" fmla="*/ 146 h 462"/>
                <a:gd name="T56" fmla="*/ 449 w 929"/>
                <a:gd name="T57" fmla="*/ 112 h 462"/>
                <a:gd name="T58" fmla="*/ 450 w 929"/>
                <a:gd name="T59" fmla="*/ 86 h 462"/>
                <a:gd name="T60" fmla="*/ 450 w 929"/>
                <a:gd name="T61" fmla="*/ 70 h 462"/>
                <a:gd name="T62" fmla="*/ 467 w 929"/>
                <a:gd name="T63" fmla="*/ 50 h 462"/>
                <a:gd name="T64" fmla="*/ 491 w 929"/>
                <a:gd name="T65" fmla="*/ 52 h 462"/>
                <a:gd name="T66" fmla="*/ 518 w 929"/>
                <a:gd name="T67" fmla="*/ 29 h 462"/>
                <a:gd name="T68" fmla="*/ 498 w 929"/>
                <a:gd name="T69" fmla="*/ 31 h 462"/>
                <a:gd name="T70" fmla="*/ 476 w 929"/>
                <a:gd name="T71" fmla="*/ 25 h 462"/>
                <a:gd name="T72" fmla="*/ 446 w 929"/>
                <a:gd name="T73" fmla="*/ 12 h 462"/>
                <a:gd name="T74" fmla="*/ 360 w 929"/>
                <a:gd name="T75" fmla="*/ 14 h 462"/>
                <a:gd name="T76" fmla="*/ 328 w 929"/>
                <a:gd name="T77" fmla="*/ 21 h 462"/>
                <a:gd name="T78" fmla="*/ 312 w 929"/>
                <a:gd name="T79" fmla="*/ 21 h 462"/>
                <a:gd name="T80" fmla="*/ 290 w 929"/>
                <a:gd name="T81" fmla="*/ 30 h 462"/>
                <a:gd name="T82" fmla="*/ 268 w 929"/>
                <a:gd name="T83" fmla="*/ 16 h 462"/>
                <a:gd name="T84" fmla="*/ 243 w 929"/>
                <a:gd name="T85" fmla="*/ 22 h 462"/>
                <a:gd name="T86" fmla="*/ 205 w 929"/>
                <a:gd name="T87" fmla="*/ 29 h 462"/>
                <a:gd name="T88" fmla="*/ 230 w 929"/>
                <a:gd name="T89" fmla="*/ 21 h 462"/>
                <a:gd name="T90" fmla="*/ 198 w 929"/>
                <a:gd name="T91" fmla="*/ 4 h 462"/>
                <a:gd name="T92" fmla="*/ 187 w 929"/>
                <a:gd name="T93" fmla="*/ 1 h 462"/>
                <a:gd name="T94" fmla="*/ 176 w 929"/>
                <a:gd name="T95" fmla="*/ 4 h 462"/>
                <a:gd name="T96" fmla="*/ 135 w 929"/>
                <a:gd name="T97" fmla="*/ 9 h 462"/>
                <a:gd name="T98" fmla="*/ 90 w 929"/>
                <a:gd name="T99" fmla="*/ 16 h 462"/>
                <a:gd name="T100" fmla="*/ 61 w 929"/>
                <a:gd name="T101" fmla="*/ 14 h 462"/>
                <a:gd name="T102" fmla="*/ 64 w 929"/>
                <a:gd name="T103" fmla="*/ 38 h 462"/>
                <a:gd name="T104" fmla="*/ 58 w 929"/>
                <a:gd name="T105" fmla="*/ 29 h 462"/>
                <a:gd name="T106" fmla="*/ 34 w 929"/>
                <a:gd name="T107" fmla="*/ 23 h 46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2" name="Freeform 42"/>
            <p:cNvSpPr>
              <a:spLocks/>
            </p:cNvSpPr>
            <p:nvPr/>
          </p:nvSpPr>
          <p:spPr bwMode="invGray">
            <a:xfrm>
              <a:off x="2009" y="2135"/>
              <a:ext cx="39" cy="24"/>
            </a:xfrm>
            <a:custGeom>
              <a:avLst/>
              <a:gdLst>
                <a:gd name="T0" fmla="*/ 20 w 52"/>
                <a:gd name="T1" fmla="*/ 0 h 32"/>
                <a:gd name="T2" fmla="*/ 5 w 52"/>
                <a:gd name="T3" fmla="*/ 11 h 32"/>
                <a:gd name="T4" fmla="*/ 14 w 52"/>
                <a:gd name="T5" fmla="*/ 18 h 32"/>
                <a:gd name="T6" fmla="*/ 24 w 52"/>
                <a:gd name="T7" fmla="*/ 17 h 32"/>
                <a:gd name="T8" fmla="*/ 20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3" name="Freeform 43"/>
            <p:cNvSpPr>
              <a:spLocks/>
            </p:cNvSpPr>
            <p:nvPr/>
          </p:nvSpPr>
          <p:spPr bwMode="invGray">
            <a:xfrm>
              <a:off x="2292" y="2201"/>
              <a:ext cx="128" cy="54"/>
            </a:xfrm>
            <a:custGeom>
              <a:avLst/>
              <a:gdLst>
                <a:gd name="T0" fmla="*/ 57 w 172"/>
                <a:gd name="T1" fmla="*/ 5 h 72"/>
                <a:gd name="T2" fmla="*/ 36 w 172"/>
                <a:gd name="T3" fmla="*/ 2 h 72"/>
                <a:gd name="T4" fmla="*/ 30 w 172"/>
                <a:gd name="T5" fmla="*/ 0 h 72"/>
                <a:gd name="T6" fmla="*/ 0 w 172"/>
                <a:gd name="T7" fmla="*/ 16 h 72"/>
                <a:gd name="T8" fmla="*/ 16 w 172"/>
                <a:gd name="T9" fmla="*/ 23 h 72"/>
                <a:gd name="T10" fmla="*/ 23 w 172"/>
                <a:gd name="T11" fmla="*/ 34 h 72"/>
                <a:gd name="T12" fmla="*/ 36 w 172"/>
                <a:gd name="T13" fmla="*/ 38 h 72"/>
                <a:gd name="T14" fmla="*/ 43 w 172"/>
                <a:gd name="T15" fmla="*/ 41 h 72"/>
                <a:gd name="T16" fmla="*/ 72 w 172"/>
                <a:gd name="T17" fmla="*/ 34 h 72"/>
                <a:gd name="T18" fmla="*/ 95 w 172"/>
                <a:gd name="T19" fmla="*/ 25 h 72"/>
                <a:gd name="T20" fmla="*/ 82 w 172"/>
                <a:gd name="T21" fmla="*/ 11 h 72"/>
                <a:gd name="T22" fmla="*/ 75 w 172"/>
                <a:gd name="T23" fmla="*/ 2 h 72"/>
                <a:gd name="T24" fmla="*/ 57 w 172"/>
                <a:gd name="T25" fmla="*/ 5 h 7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4" name="Freeform 44"/>
            <p:cNvSpPr>
              <a:spLocks/>
            </p:cNvSpPr>
            <p:nvPr/>
          </p:nvSpPr>
          <p:spPr bwMode="invGray">
            <a:xfrm>
              <a:off x="2393" y="2038"/>
              <a:ext cx="39" cy="24"/>
            </a:xfrm>
            <a:custGeom>
              <a:avLst/>
              <a:gdLst>
                <a:gd name="T0" fmla="*/ 20 w 52"/>
                <a:gd name="T1" fmla="*/ 0 h 32"/>
                <a:gd name="T2" fmla="*/ 5 w 52"/>
                <a:gd name="T3" fmla="*/ 11 h 32"/>
                <a:gd name="T4" fmla="*/ 14 w 52"/>
                <a:gd name="T5" fmla="*/ 18 h 32"/>
                <a:gd name="T6" fmla="*/ 24 w 52"/>
                <a:gd name="T7" fmla="*/ 17 h 32"/>
                <a:gd name="T8" fmla="*/ 20 w 52"/>
                <a:gd name="T9" fmla="*/ 0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5" name="Freeform 45"/>
            <p:cNvSpPr>
              <a:spLocks/>
            </p:cNvSpPr>
            <p:nvPr/>
          </p:nvSpPr>
          <p:spPr bwMode="invGray">
            <a:xfrm>
              <a:off x="2662" y="2006"/>
              <a:ext cx="155" cy="63"/>
            </a:xfrm>
            <a:custGeom>
              <a:avLst/>
              <a:gdLst>
                <a:gd name="T0" fmla="*/ 108 w 206"/>
                <a:gd name="T1" fmla="*/ 4 h 85"/>
                <a:gd name="T2" fmla="*/ 59 w 206"/>
                <a:gd name="T3" fmla="*/ 5 h 85"/>
                <a:gd name="T4" fmla="*/ 62 w 206"/>
                <a:gd name="T5" fmla="*/ 14 h 85"/>
                <a:gd name="T6" fmla="*/ 61 w 206"/>
                <a:gd name="T7" fmla="*/ 18 h 85"/>
                <a:gd name="T8" fmla="*/ 50 w 206"/>
                <a:gd name="T9" fmla="*/ 15 h 85"/>
                <a:gd name="T10" fmla="*/ 44 w 206"/>
                <a:gd name="T11" fmla="*/ 10 h 85"/>
                <a:gd name="T12" fmla="*/ 13 w 206"/>
                <a:gd name="T13" fmla="*/ 15 h 85"/>
                <a:gd name="T14" fmla="*/ 17 w 206"/>
                <a:gd name="T15" fmla="*/ 27 h 85"/>
                <a:gd name="T16" fmla="*/ 31 w 206"/>
                <a:gd name="T17" fmla="*/ 29 h 85"/>
                <a:gd name="T18" fmla="*/ 42 w 206"/>
                <a:gd name="T19" fmla="*/ 40 h 85"/>
                <a:gd name="T20" fmla="*/ 50 w 206"/>
                <a:gd name="T21" fmla="*/ 47 h 85"/>
                <a:gd name="T22" fmla="*/ 62 w 206"/>
                <a:gd name="T23" fmla="*/ 37 h 85"/>
                <a:gd name="T24" fmla="*/ 68 w 206"/>
                <a:gd name="T25" fmla="*/ 33 h 85"/>
                <a:gd name="T26" fmla="*/ 72 w 206"/>
                <a:gd name="T27" fmla="*/ 26 h 85"/>
                <a:gd name="T28" fmla="*/ 95 w 206"/>
                <a:gd name="T29" fmla="*/ 19 h 85"/>
                <a:gd name="T30" fmla="*/ 106 w 206"/>
                <a:gd name="T31" fmla="*/ 17 h 85"/>
                <a:gd name="T32" fmla="*/ 113 w 206"/>
                <a:gd name="T33" fmla="*/ 15 h 85"/>
                <a:gd name="T34" fmla="*/ 108 w 206"/>
                <a:gd name="T35" fmla="*/ 4 h 8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6" name="Freeform 46"/>
            <p:cNvSpPr>
              <a:spLocks/>
            </p:cNvSpPr>
            <p:nvPr/>
          </p:nvSpPr>
          <p:spPr bwMode="invGray">
            <a:xfrm>
              <a:off x="2759" y="2039"/>
              <a:ext cx="48" cy="21"/>
            </a:xfrm>
            <a:custGeom>
              <a:avLst/>
              <a:gdLst>
                <a:gd name="T0" fmla="*/ 20 w 64"/>
                <a:gd name="T1" fmla="*/ 4 h 28"/>
                <a:gd name="T2" fmla="*/ 5 w 64"/>
                <a:gd name="T3" fmla="*/ 2 h 28"/>
                <a:gd name="T4" fmla="*/ 14 w 64"/>
                <a:gd name="T5" fmla="*/ 16 h 28"/>
                <a:gd name="T6" fmla="*/ 31 w 64"/>
                <a:gd name="T7" fmla="*/ 8 h 28"/>
                <a:gd name="T8" fmla="*/ 20 w 64"/>
                <a:gd name="T9" fmla="*/ 4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7" name="Freeform 47"/>
            <p:cNvSpPr>
              <a:spLocks/>
            </p:cNvSpPr>
            <p:nvPr/>
          </p:nvSpPr>
          <p:spPr bwMode="invGray">
            <a:xfrm>
              <a:off x="2467" y="2311"/>
              <a:ext cx="109" cy="132"/>
            </a:xfrm>
            <a:custGeom>
              <a:avLst/>
              <a:gdLst>
                <a:gd name="T0" fmla="*/ 13 w 146"/>
                <a:gd name="T1" fmla="*/ 11 h 176"/>
                <a:gd name="T2" fmla="*/ 0 w 146"/>
                <a:gd name="T3" fmla="*/ 14 h 176"/>
                <a:gd name="T4" fmla="*/ 7 w 146"/>
                <a:gd name="T5" fmla="*/ 24 h 176"/>
                <a:gd name="T6" fmla="*/ 19 w 146"/>
                <a:gd name="T7" fmla="*/ 49 h 176"/>
                <a:gd name="T8" fmla="*/ 29 w 146"/>
                <a:gd name="T9" fmla="*/ 51 h 176"/>
                <a:gd name="T10" fmla="*/ 28 w 146"/>
                <a:gd name="T11" fmla="*/ 60 h 176"/>
                <a:gd name="T12" fmla="*/ 16 w 146"/>
                <a:gd name="T13" fmla="*/ 64 h 176"/>
                <a:gd name="T14" fmla="*/ 9 w 146"/>
                <a:gd name="T15" fmla="*/ 74 h 176"/>
                <a:gd name="T16" fmla="*/ 10 w 146"/>
                <a:gd name="T17" fmla="*/ 77 h 176"/>
                <a:gd name="T18" fmla="*/ 16 w 146"/>
                <a:gd name="T19" fmla="*/ 80 h 176"/>
                <a:gd name="T20" fmla="*/ 10 w 146"/>
                <a:gd name="T21" fmla="*/ 95 h 176"/>
                <a:gd name="T22" fmla="*/ 11 w 146"/>
                <a:gd name="T23" fmla="*/ 98 h 176"/>
                <a:gd name="T24" fmla="*/ 19 w 146"/>
                <a:gd name="T25" fmla="*/ 96 h 176"/>
                <a:gd name="T26" fmla="*/ 32 w 146"/>
                <a:gd name="T27" fmla="*/ 95 h 176"/>
                <a:gd name="T28" fmla="*/ 52 w 146"/>
                <a:gd name="T29" fmla="*/ 96 h 176"/>
                <a:gd name="T30" fmla="*/ 61 w 146"/>
                <a:gd name="T31" fmla="*/ 95 h 176"/>
                <a:gd name="T32" fmla="*/ 68 w 146"/>
                <a:gd name="T33" fmla="*/ 93 h 176"/>
                <a:gd name="T34" fmla="*/ 72 w 146"/>
                <a:gd name="T35" fmla="*/ 80 h 176"/>
                <a:gd name="T36" fmla="*/ 81 w 146"/>
                <a:gd name="T37" fmla="*/ 75 h 176"/>
                <a:gd name="T38" fmla="*/ 61 w 146"/>
                <a:gd name="T39" fmla="*/ 62 h 176"/>
                <a:gd name="T40" fmla="*/ 49 w 146"/>
                <a:gd name="T41" fmla="*/ 47 h 176"/>
                <a:gd name="T42" fmla="*/ 46 w 146"/>
                <a:gd name="T43" fmla="*/ 39 h 176"/>
                <a:gd name="T44" fmla="*/ 36 w 146"/>
                <a:gd name="T45" fmla="*/ 35 h 176"/>
                <a:gd name="T46" fmla="*/ 48 w 146"/>
                <a:gd name="T47" fmla="*/ 26 h 176"/>
                <a:gd name="T48" fmla="*/ 36 w 146"/>
                <a:gd name="T49" fmla="*/ 17 h 176"/>
                <a:gd name="T50" fmla="*/ 39 w 146"/>
                <a:gd name="T51" fmla="*/ 8 h 176"/>
                <a:gd name="T52" fmla="*/ 25 w 146"/>
                <a:gd name="T53" fmla="*/ 1 h 176"/>
                <a:gd name="T54" fmla="*/ 16 w 146"/>
                <a:gd name="T55" fmla="*/ 5 h 176"/>
                <a:gd name="T56" fmla="*/ 13 w 146"/>
                <a:gd name="T57" fmla="*/ 11 h 1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8" name="Freeform 48"/>
            <p:cNvSpPr>
              <a:spLocks/>
            </p:cNvSpPr>
            <p:nvPr/>
          </p:nvSpPr>
          <p:spPr bwMode="invGray">
            <a:xfrm>
              <a:off x="2413" y="2359"/>
              <a:ext cx="69" cy="68"/>
            </a:xfrm>
            <a:custGeom>
              <a:avLst/>
              <a:gdLst>
                <a:gd name="T0" fmla="*/ 33 w 92"/>
                <a:gd name="T1" fmla="*/ 3 h 92"/>
                <a:gd name="T2" fmla="*/ 47 w 92"/>
                <a:gd name="T3" fmla="*/ 4 h 92"/>
                <a:gd name="T4" fmla="*/ 52 w 92"/>
                <a:gd name="T5" fmla="*/ 14 h 92"/>
                <a:gd name="T6" fmla="*/ 44 w 92"/>
                <a:gd name="T7" fmla="*/ 26 h 92"/>
                <a:gd name="T8" fmla="*/ 26 w 92"/>
                <a:gd name="T9" fmla="*/ 41 h 92"/>
                <a:gd name="T10" fmla="*/ 11 w 92"/>
                <a:gd name="T11" fmla="*/ 50 h 92"/>
                <a:gd name="T12" fmla="*/ 5 w 92"/>
                <a:gd name="T13" fmla="*/ 39 h 92"/>
                <a:gd name="T14" fmla="*/ 11 w 92"/>
                <a:gd name="T15" fmla="*/ 35 h 92"/>
                <a:gd name="T16" fmla="*/ 8 w 92"/>
                <a:gd name="T17" fmla="*/ 25 h 92"/>
                <a:gd name="T18" fmla="*/ 23 w 92"/>
                <a:gd name="T19" fmla="*/ 16 h 92"/>
                <a:gd name="T20" fmla="*/ 33 w 92"/>
                <a:gd name="T21" fmla="*/ 3 h 9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39" name="Freeform 49"/>
            <p:cNvSpPr>
              <a:spLocks/>
            </p:cNvSpPr>
            <p:nvPr/>
          </p:nvSpPr>
          <p:spPr bwMode="invGray">
            <a:xfrm>
              <a:off x="4099" y="3502"/>
              <a:ext cx="474" cy="495"/>
            </a:xfrm>
            <a:custGeom>
              <a:avLst/>
              <a:gdLst>
                <a:gd name="T0" fmla="*/ 119 w 633"/>
                <a:gd name="T1" fmla="*/ 6 h 660"/>
                <a:gd name="T2" fmla="*/ 99 w 633"/>
                <a:gd name="T3" fmla="*/ 11 h 660"/>
                <a:gd name="T4" fmla="*/ 81 w 633"/>
                <a:gd name="T5" fmla="*/ 29 h 660"/>
                <a:gd name="T6" fmla="*/ 58 w 633"/>
                <a:gd name="T7" fmla="*/ 33 h 660"/>
                <a:gd name="T8" fmla="*/ 47 w 633"/>
                <a:gd name="T9" fmla="*/ 42 h 660"/>
                <a:gd name="T10" fmla="*/ 38 w 633"/>
                <a:gd name="T11" fmla="*/ 65 h 660"/>
                <a:gd name="T12" fmla="*/ 20 w 633"/>
                <a:gd name="T13" fmla="*/ 94 h 660"/>
                <a:gd name="T14" fmla="*/ 0 w 633"/>
                <a:gd name="T15" fmla="*/ 101 h 660"/>
                <a:gd name="T16" fmla="*/ 40 w 633"/>
                <a:gd name="T17" fmla="*/ 182 h 660"/>
                <a:gd name="T18" fmla="*/ 67 w 633"/>
                <a:gd name="T19" fmla="*/ 240 h 660"/>
                <a:gd name="T20" fmla="*/ 81 w 633"/>
                <a:gd name="T21" fmla="*/ 249 h 660"/>
                <a:gd name="T22" fmla="*/ 94 w 633"/>
                <a:gd name="T23" fmla="*/ 254 h 660"/>
                <a:gd name="T24" fmla="*/ 128 w 633"/>
                <a:gd name="T25" fmla="*/ 242 h 660"/>
                <a:gd name="T26" fmla="*/ 142 w 633"/>
                <a:gd name="T27" fmla="*/ 238 h 660"/>
                <a:gd name="T28" fmla="*/ 168 w 633"/>
                <a:gd name="T29" fmla="*/ 254 h 660"/>
                <a:gd name="T30" fmla="*/ 182 w 633"/>
                <a:gd name="T31" fmla="*/ 296 h 660"/>
                <a:gd name="T32" fmla="*/ 189 w 633"/>
                <a:gd name="T33" fmla="*/ 294 h 660"/>
                <a:gd name="T34" fmla="*/ 193 w 633"/>
                <a:gd name="T35" fmla="*/ 287 h 660"/>
                <a:gd name="T36" fmla="*/ 207 w 633"/>
                <a:gd name="T37" fmla="*/ 308 h 660"/>
                <a:gd name="T38" fmla="*/ 227 w 633"/>
                <a:gd name="T39" fmla="*/ 321 h 660"/>
                <a:gd name="T40" fmla="*/ 244 w 633"/>
                <a:gd name="T41" fmla="*/ 339 h 660"/>
                <a:gd name="T42" fmla="*/ 249 w 633"/>
                <a:gd name="T43" fmla="*/ 346 h 660"/>
                <a:gd name="T44" fmla="*/ 255 w 633"/>
                <a:gd name="T45" fmla="*/ 350 h 660"/>
                <a:gd name="T46" fmla="*/ 271 w 633"/>
                <a:gd name="T47" fmla="*/ 368 h 660"/>
                <a:gd name="T48" fmla="*/ 276 w 633"/>
                <a:gd name="T49" fmla="*/ 355 h 660"/>
                <a:gd name="T50" fmla="*/ 303 w 633"/>
                <a:gd name="T51" fmla="*/ 371 h 660"/>
                <a:gd name="T52" fmla="*/ 329 w 633"/>
                <a:gd name="T53" fmla="*/ 368 h 660"/>
                <a:gd name="T54" fmla="*/ 345 w 633"/>
                <a:gd name="T55" fmla="*/ 299 h 660"/>
                <a:gd name="T56" fmla="*/ 354 w 633"/>
                <a:gd name="T57" fmla="*/ 260 h 660"/>
                <a:gd name="T58" fmla="*/ 347 w 633"/>
                <a:gd name="T59" fmla="*/ 206 h 660"/>
                <a:gd name="T60" fmla="*/ 300 w 633"/>
                <a:gd name="T61" fmla="*/ 152 h 660"/>
                <a:gd name="T62" fmla="*/ 296 w 633"/>
                <a:gd name="T63" fmla="*/ 132 h 660"/>
                <a:gd name="T64" fmla="*/ 258 w 633"/>
                <a:gd name="T65" fmla="*/ 101 h 660"/>
                <a:gd name="T66" fmla="*/ 264 w 633"/>
                <a:gd name="T67" fmla="*/ 87 h 660"/>
                <a:gd name="T68" fmla="*/ 255 w 633"/>
                <a:gd name="T69" fmla="*/ 74 h 660"/>
                <a:gd name="T70" fmla="*/ 234 w 633"/>
                <a:gd name="T71" fmla="*/ 44 h 660"/>
                <a:gd name="T72" fmla="*/ 220 w 633"/>
                <a:gd name="T73" fmla="*/ 17 h 660"/>
                <a:gd name="T74" fmla="*/ 218 w 633"/>
                <a:gd name="T75" fmla="*/ 11 h 660"/>
                <a:gd name="T76" fmla="*/ 204 w 633"/>
                <a:gd name="T77" fmla="*/ 85 h 660"/>
                <a:gd name="T78" fmla="*/ 182 w 633"/>
                <a:gd name="T79" fmla="*/ 65 h 660"/>
                <a:gd name="T80" fmla="*/ 164 w 633"/>
                <a:gd name="T81" fmla="*/ 62 h 660"/>
                <a:gd name="T82" fmla="*/ 153 w 633"/>
                <a:gd name="T83" fmla="*/ 49 h 660"/>
                <a:gd name="T84" fmla="*/ 148 w 633"/>
                <a:gd name="T85" fmla="*/ 35 h 660"/>
                <a:gd name="T86" fmla="*/ 155 w 633"/>
                <a:gd name="T87" fmla="*/ 31 h 660"/>
                <a:gd name="T88" fmla="*/ 135 w 633"/>
                <a:gd name="T89" fmla="*/ 11 h 660"/>
                <a:gd name="T90" fmla="*/ 121 w 633"/>
                <a:gd name="T91" fmla="*/ 6 h 660"/>
                <a:gd name="T92" fmla="*/ 115 w 633"/>
                <a:gd name="T93" fmla="*/ 4 h 660"/>
                <a:gd name="T94" fmla="*/ 119 w 633"/>
                <a:gd name="T95" fmla="*/ 6 h 66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0" name="Freeform 50"/>
            <p:cNvSpPr>
              <a:spLocks/>
            </p:cNvSpPr>
            <p:nvPr/>
          </p:nvSpPr>
          <p:spPr bwMode="invGray">
            <a:xfrm>
              <a:off x="4246" y="3241"/>
              <a:ext cx="319" cy="210"/>
            </a:xfrm>
            <a:custGeom>
              <a:avLst/>
              <a:gdLst>
                <a:gd name="T0" fmla="*/ 47 w 426"/>
                <a:gd name="T1" fmla="*/ 34 h 280"/>
                <a:gd name="T2" fmla="*/ 38 w 426"/>
                <a:gd name="T3" fmla="*/ 20 h 280"/>
                <a:gd name="T4" fmla="*/ 36 w 426"/>
                <a:gd name="T5" fmla="*/ 9 h 280"/>
                <a:gd name="T6" fmla="*/ 29 w 426"/>
                <a:gd name="T7" fmla="*/ 7 h 280"/>
                <a:gd name="T8" fmla="*/ 9 w 426"/>
                <a:gd name="T9" fmla="*/ 9 h 280"/>
                <a:gd name="T10" fmla="*/ 25 w 426"/>
                <a:gd name="T11" fmla="*/ 23 h 280"/>
                <a:gd name="T12" fmla="*/ 27 w 426"/>
                <a:gd name="T13" fmla="*/ 29 h 280"/>
                <a:gd name="T14" fmla="*/ 13 w 426"/>
                <a:gd name="T15" fmla="*/ 38 h 280"/>
                <a:gd name="T16" fmla="*/ 49 w 426"/>
                <a:gd name="T17" fmla="*/ 52 h 280"/>
                <a:gd name="T18" fmla="*/ 70 w 426"/>
                <a:gd name="T19" fmla="*/ 63 h 280"/>
                <a:gd name="T20" fmla="*/ 72 w 426"/>
                <a:gd name="T21" fmla="*/ 70 h 280"/>
                <a:gd name="T22" fmla="*/ 79 w 426"/>
                <a:gd name="T23" fmla="*/ 74 h 280"/>
                <a:gd name="T24" fmla="*/ 83 w 426"/>
                <a:gd name="T25" fmla="*/ 88 h 280"/>
                <a:gd name="T26" fmla="*/ 74 w 426"/>
                <a:gd name="T27" fmla="*/ 110 h 280"/>
                <a:gd name="T28" fmla="*/ 101 w 426"/>
                <a:gd name="T29" fmla="*/ 106 h 280"/>
                <a:gd name="T30" fmla="*/ 108 w 426"/>
                <a:gd name="T31" fmla="*/ 122 h 280"/>
                <a:gd name="T32" fmla="*/ 121 w 426"/>
                <a:gd name="T33" fmla="*/ 126 h 280"/>
                <a:gd name="T34" fmla="*/ 128 w 426"/>
                <a:gd name="T35" fmla="*/ 128 h 280"/>
                <a:gd name="T36" fmla="*/ 142 w 426"/>
                <a:gd name="T37" fmla="*/ 126 h 280"/>
                <a:gd name="T38" fmla="*/ 155 w 426"/>
                <a:gd name="T39" fmla="*/ 110 h 280"/>
                <a:gd name="T40" fmla="*/ 189 w 426"/>
                <a:gd name="T41" fmla="*/ 142 h 280"/>
                <a:gd name="T42" fmla="*/ 204 w 426"/>
                <a:gd name="T43" fmla="*/ 158 h 280"/>
                <a:gd name="T44" fmla="*/ 202 w 426"/>
                <a:gd name="T45" fmla="*/ 126 h 280"/>
                <a:gd name="T46" fmla="*/ 189 w 426"/>
                <a:gd name="T47" fmla="*/ 113 h 280"/>
                <a:gd name="T48" fmla="*/ 209 w 426"/>
                <a:gd name="T49" fmla="*/ 95 h 280"/>
                <a:gd name="T50" fmla="*/ 229 w 426"/>
                <a:gd name="T51" fmla="*/ 88 h 280"/>
                <a:gd name="T52" fmla="*/ 236 w 426"/>
                <a:gd name="T53" fmla="*/ 86 h 280"/>
                <a:gd name="T54" fmla="*/ 238 w 426"/>
                <a:gd name="T55" fmla="*/ 79 h 280"/>
                <a:gd name="T56" fmla="*/ 200 w 426"/>
                <a:gd name="T57" fmla="*/ 83 h 280"/>
                <a:gd name="T58" fmla="*/ 171 w 426"/>
                <a:gd name="T59" fmla="*/ 79 h 280"/>
                <a:gd name="T60" fmla="*/ 168 w 426"/>
                <a:gd name="T61" fmla="*/ 72 h 280"/>
                <a:gd name="T62" fmla="*/ 164 w 426"/>
                <a:gd name="T63" fmla="*/ 65 h 280"/>
                <a:gd name="T64" fmla="*/ 124 w 426"/>
                <a:gd name="T65" fmla="*/ 45 h 280"/>
                <a:gd name="T66" fmla="*/ 90 w 426"/>
                <a:gd name="T67" fmla="*/ 34 h 280"/>
                <a:gd name="T68" fmla="*/ 76 w 426"/>
                <a:gd name="T69" fmla="*/ 29 h 280"/>
                <a:gd name="T70" fmla="*/ 45 w 426"/>
                <a:gd name="T71" fmla="*/ 29 h 280"/>
                <a:gd name="T72" fmla="*/ 38 w 426"/>
                <a:gd name="T73" fmla="*/ 18 h 280"/>
                <a:gd name="T74" fmla="*/ 38 w 426"/>
                <a:gd name="T75" fmla="*/ 0 h 280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1" name="Freeform 51"/>
            <p:cNvSpPr>
              <a:spLocks/>
            </p:cNvSpPr>
            <p:nvPr/>
          </p:nvSpPr>
          <p:spPr bwMode="invGray">
            <a:xfrm>
              <a:off x="4255" y="3243"/>
              <a:ext cx="311" cy="211"/>
            </a:xfrm>
            <a:custGeom>
              <a:avLst/>
              <a:gdLst>
                <a:gd name="T0" fmla="*/ 0 w 416"/>
                <a:gd name="T1" fmla="*/ 1 h 282"/>
                <a:gd name="T2" fmla="*/ 11 w 416"/>
                <a:gd name="T3" fmla="*/ 21 h 282"/>
                <a:gd name="T4" fmla="*/ 16 w 416"/>
                <a:gd name="T5" fmla="*/ 28 h 282"/>
                <a:gd name="T6" fmla="*/ 47 w 416"/>
                <a:gd name="T7" fmla="*/ 50 h 282"/>
                <a:gd name="T8" fmla="*/ 67 w 416"/>
                <a:gd name="T9" fmla="*/ 64 h 282"/>
                <a:gd name="T10" fmla="*/ 74 w 416"/>
                <a:gd name="T11" fmla="*/ 68 h 282"/>
                <a:gd name="T12" fmla="*/ 76 w 416"/>
                <a:gd name="T13" fmla="*/ 94 h 282"/>
                <a:gd name="T14" fmla="*/ 65 w 416"/>
                <a:gd name="T15" fmla="*/ 112 h 282"/>
                <a:gd name="T16" fmla="*/ 76 w 416"/>
                <a:gd name="T17" fmla="*/ 110 h 282"/>
                <a:gd name="T18" fmla="*/ 83 w 416"/>
                <a:gd name="T19" fmla="*/ 106 h 282"/>
                <a:gd name="T20" fmla="*/ 90 w 416"/>
                <a:gd name="T21" fmla="*/ 112 h 282"/>
                <a:gd name="T22" fmla="*/ 103 w 416"/>
                <a:gd name="T23" fmla="*/ 121 h 282"/>
                <a:gd name="T24" fmla="*/ 117 w 416"/>
                <a:gd name="T25" fmla="*/ 130 h 282"/>
                <a:gd name="T26" fmla="*/ 134 w 416"/>
                <a:gd name="T27" fmla="*/ 123 h 282"/>
                <a:gd name="T28" fmla="*/ 138 w 416"/>
                <a:gd name="T29" fmla="*/ 110 h 282"/>
                <a:gd name="T30" fmla="*/ 150 w 416"/>
                <a:gd name="T31" fmla="*/ 112 h 282"/>
                <a:gd name="T32" fmla="*/ 163 w 416"/>
                <a:gd name="T33" fmla="*/ 117 h 282"/>
                <a:gd name="T34" fmla="*/ 190 w 416"/>
                <a:gd name="T35" fmla="*/ 157 h 282"/>
                <a:gd name="T36" fmla="*/ 199 w 416"/>
                <a:gd name="T37" fmla="*/ 155 h 282"/>
                <a:gd name="T38" fmla="*/ 197 w 416"/>
                <a:gd name="T39" fmla="*/ 141 h 282"/>
                <a:gd name="T40" fmla="*/ 176 w 416"/>
                <a:gd name="T41" fmla="*/ 110 h 282"/>
                <a:gd name="T42" fmla="*/ 201 w 416"/>
                <a:gd name="T43" fmla="*/ 97 h 282"/>
                <a:gd name="T44" fmla="*/ 228 w 416"/>
                <a:gd name="T45" fmla="*/ 81 h 282"/>
                <a:gd name="T46" fmla="*/ 229 w 416"/>
                <a:gd name="T47" fmla="*/ 67 h 282"/>
                <a:gd name="T48" fmla="*/ 205 w 416"/>
                <a:gd name="T49" fmla="*/ 77 h 282"/>
                <a:gd name="T50" fmla="*/ 172 w 416"/>
                <a:gd name="T51" fmla="*/ 77 h 282"/>
                <a:gd name="T52" fmla="*/ 147 w 416"/>
                <a:gd name="T53" fmla="*/ 55 h 282"/>
                <a:gd name="T54" fmla="*/ 101 w 416"/>
                <a:gd name="T55" fmla="*/ 34 h 282"/>
                <a:gd name="T56" fmla="*/ 74 w 416"/>
                <a:gd name="T57" fmla="*/ 19 h 282"/>
                <a:gd name="T58" fmla="*/ 52 w 416"/>
                <a:gd name="T59" fmla="*/ 23 h 282"/>
                <a:gd name="T60" fmla="*/ 43 w 416"/>
                <a:gd name="T61" fmla="*/ 32 h 282"/>
                <a:gd name="T62" fmla="*/ 31 w 416"/>
                <a:gd name="T63" fmla="*/ 10 h 282"/>
                <a:gd name="T64" fmla="*/ 0 w 416"/>
                <a:gd name="T65" fmla="*/ 1 h 28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2" name="Freeform 52"/>
            <p:cNvSpPr>
              <a:spLocks/>
            </p:cNvSpPr>
            <p:nvPr/>
          </p:nvSpPr>
          <p:spPr bwMode="invGray">
            <a:xfrm>
              <a:off x="4485" y="4013"/>
              <a:ext cx="45" cy="58"/>
            </a:xfrm>
            <a:custGeom>
              <a:avLst/>
              <a:gdLst>
                <a:gd name="T0" fmla="*/ 18 w 60"/>
                <a:gd name="T1" fmla="*/ 10 h 78"/>
                <a:gd name="T2" fmla="*/ 0 w 60"/>
                <a:gd name="T3" fmla="*/ 10 h 78"/>
                <a:gd name="T4" fmla="*/ 11 w 60"/>
                <a:gd name="T5" fmla="*/ 23 h 78"/>
                <a:gd name="T6" fmla="*/ 16 w 60"/>
                <a:gd name="T7" fmla="*/ 36 h 78"/>
                <a:gd name="T8" fmla="*/ 18 w 60"/>
                <a:gd name="T9" fmla="*/ 43 h 78"/>
                <a:gd name="T10" fmla="*/ 34 w 60"/>
                <a:gd name="T11" fmla="*/ 28 h 78"/>
                <a:gd name="T12" fmla="*/ 18 w 60"/>
                <a:gd name="T13" fmla="*/ 10 h 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3" name="Freeform 53"/>
            <p:cNvSpPr>
              <a:spLocks/>
            </p:cNvSpPr>
            <p:nvPr/>
          </p:nvSpPr>
          <p:spPr bwMode="invGray">
            <a:xfrm>
              <a:off x="4621" y="3923"/>
              <a:ext cx="164" cy="85"/>
            </a:xfrm>
            <a:custGeom>
              <a:avLst/>
              <a:gdLst>
                <a:gd name="T0" fmla="*/ 26 w 219"/>
                <a:gd name="T1" fmla="*/ 41 h 113"/>
                <a:gd name="T2" fmla="*/ 22 w 219"/>
                <a:gd name="T3" fmla="*/ 35 h 113"/>
                <a:gd name="T4" fmla="*/ 8 w 219"/>
                <a:gd name="T5" fmla="*/ 39 h 113"/>
                <a:gd name="T6" fmla="*/ 22 w 219"/>
                <a:gd name="T7" fmla="*/ 64 h 113"/>
                <a:gd name="T8" fmla="*/ 69 w 219"/>
                <a:gd name="T9" fmla="*/ 50 h 113"/>
                <a:gd name="T10" fmla="*/ 82 w 219"/>
                <a:gd name="T11" fmla="*/ 41 h 113"/>
                <a:gd name="T12" fmla="*/ 96 w 219"/>
                <a:gd name="T13" fmla="*/ 37 h 113"/>
                <a:gd name="T14" fmla="*/ 123 w 219"/>
                <a:gd name="T15" fmla="*/ 11 h 113"/>
                <a:gd name="T16" fmla="*/ 118 w 219"/>
                <a:gd name="T17" fmla="*/ 0 h 113"/>
                <a:gd name="T18" fmla="*/ 100 w 219"/>
                <a:gd name="T19" fmla="*/ 10 h 113"/>
                <a:gd name="T20" fmla="*/ 60 w 219"/>
                <a:gd name="T21" fmla="*/ 23 h 113"/>
                <a:gd name="T22" fmla="*/ 46 w 219"/>
                <a:gd name="T23" fmla="*/ 26 h 113"/>
                <a:gd name="T24" fmla="*/ 33 w 219"/>
                <a:gd name="T25" fmla="*/ 30 h 113"/>
                <a:gd name="T26" fmla="*/ 26 w 219"/>
                <a:gd name="T27" fmla="*/ 41 h 11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4" name="Freeform 54"/>
            <p:cNvSpPr>
              <a:spLocks/>
            </p:cNvSpPr>
            <p:nvPr/>
          </p:nvSpPr>
          <p:spPr bwMode="invGray">
            <a:xfrm>
              <a:off x="4791" y="3873"/>
              <a:ext cx="104" cy="92"/>
            </a:xfrm>
            <a:custGeom>
              <a:avLst/>
              <a:gdLst>
                <a:gd name="T0" fmla="*/ 7 w 139"/>
                <a:gd name="T1" fmla="*/ 34 h 122"/>
                <a:gd name="T2" fmla="*/ 4 w 139"/>
                <a:gd name="T3" fmla="*/ 48 h 122"/>
                <a:gd name="T4" fmla="*/ 0 w 139"/>
                <a:gd name="T5" fmla="*/ 61 h 122"/>
                <a:gd name="T6" fmla="*/ 20 w 139"/>
                <a:gd name="T7" fmla="*/ 66 h 122"/>
                <a:gd name="T8" fmla="*/ 29 w 139"/>
                <a:gd name="T9" fmla="*/ 54 h 122"/>
                <a:gd name="T10" fmla="*/ 70 w 139"/>
                <a:gd name="T11" fmla="*/ 38 h 122"/>
                <a:gd name="T12" fmla="*/ 76 w 139"/>
                <a:gd name="T13" fmla="*/ 25 h 122"/>
                <a:gd name="T14" fmla="*/ 63 w 139"/>
                <a:gd name="T15" fmla="*/ 16 h 122"/>
                <a:gd name="T16" fmla="*/ 56 w 139"/>
                <a:gd name="T17" fmla="*/ 11 h 122"/>
                <a:gd name="T18" fmla="*/ 36 w 139"/>
                <a:gd name="T19" fmla="*/ 7 h 122"/>
                <a:gd name="T20" fmla="*/ 29 w 139"/>
                <a:gd name="T21" fmla="*/ 20 h 122"/>
                <a:gd name="T22" fmla="*/ 7 w 139"/>
                <a:gd name="T23" fmla="*/ 34 h 12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5" name="Freeform 55"/>
            <p:cNvSpPr>
              <a:spLocks/>
            </p:cNvSpPr>
            <p:nvPr/>
          </p:nvSpPr>
          <p:spPr bwMode="invGray">
            <a:xfrm>
              <a:off x="4846" y="3832"/>
              <a:ext cx="37" cy="26"/>
            </a:xfrm>
            <a:custGeom>
              <a:avLst/>
              <a:gdLst>
                <a:gd name="T0" fmla="*/ 17 w 49"/>
                <a:gd name="T1" fmla="*/ 0 h 35"/>
                <a:gd name="T2" fmla="*/ 5 w 49"/>
                <a:gd name="T3" fmla="*/ 6 h 35"/>
                <a:gd name="T4" fmla="*/ 14 w 49"/>
                <a:gd name="T5" fmla="*/ 19 h 35"/>
                <a:gd name="T6" fmla="*/ 22 w 49"/>
                <a:gd name="T7" fmla="*/ 14 h 35"/>
                <a:gd name="T8" fmla="*/ 17 w 49"/>
                <a:gd name="T9" fmla="*/ 0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6" name="Freeform 56"/>
            <p:cNvSpPr>
              <a:spLocks/>
            </p:cNvSpPr>
            <p:nvPr/>
          </p:nvSpPr>
          <p:spPr bwMode="invGray">
            <a:xfrm>
              <a:off x="3123" y="3346"/>
              <a:ext cx="123" cy="201"/>
            </a:xfrm>
            <a:custGeom>
              <a:avLst/>
              <a:gdLst>
                <a:gd name="T0" fmla="*/ 72 w 164"/>
                <a:gd name="T1" fmla="*/ 0 h 268"/>
                <a:gd name="T2" fmla="*/ 59 w 164"/>
                <a:gd name="T3" fmla="*/ 16 h 268"/>
                <a:gd name="T4" fmla="*/ 50 w 164"/>
                <a:gd name="T5" fmla="*/ 36 h 268"/>
                <a:gd name="T6" fmla="*/ 20 w 164"/>
                <a:gd name="T7" fmla="*/ 47 h 268"/>
                <a:gd name="T8" fmla="*/ 16 w 164"/>
                <a:gd name="T9" fmla="*/ 54 h 268"/>
                <a:gd name="T10" fmla="*/ 9 w 164"/>
                <a:gd name="T11" fmla="*/ 56 h 268"/>
                <a:gd name="T12" fmla="*/ 11 w 164"/>
                <a:gd name="T13" fmla="*/ 74 h 268"/>
                <a:gd name="T14" fmla="*/ 16 w 164"/>
                <a:gd name="T15" fmla="*/ 88 h 268"/>
                <a:gd name="T16" fmla="*/ 0 w 164"/>
                <a:gd name="T17" fmla="*/ 113 h 268"/>
                <a:gd name="T18" fmla="*/ 16 w 164"/>
                <a:gd name="T19" fmla="*/ 146 h 268"/>
                <a:gd name="T20" fmla="*/ 29 w 164"/>
                <a:gd name="T21" fmla="*/ 151 h 268"/>
                <a:gd name="T22" fmla="*/ 50 w 164"/>
                <a:gd name="T23" fmla="*/ 122 h 268"/>
                <a:gd name="T24" fmla="*/ 59 w 164"/>
                <a:gd name="T25" fmla="*/ 108 h 268"/>
                <a:gd name="T26" fmla="*/ 72 w 164"/>
                <a:gd name="T27" fmla="*/ 65 h 268"/>
                <a:gd name="T28" fmla="*/ 79 w 164"/>
                <a:gd name="T29" fmla="*/ 43 h 268"/>
                <a:gd name="T30" fmla="*/ 92 w 164"/>
                <a:gd name="T31" fmla="*/ 41 h 268"/>
                <a:gd name="T32" fmla="*/ 72 w 164"/>
                <a:gd name="T33" fmla="*/ 0 h 268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7" name="Freeform 57"/>
            <p:cNvSpPr>
              <a:spLocks/>
            </p:cNvSpPr>
            <p:nvPr/>
          </p:nvSpPr>
          <p:spPr bwMode="invGray">
            <a:xfrm>
              <a:off x="3655" y="3034"/>
              <a:ext cx="49" cy="61"/>
            </a:xfrm>
            <a:custGeom>
              <a:avLst/>
              <a:gdLst>
                <a:gd name="T0" fmla="*/ 16 w 66"/>
                <a:gd name="T1" fmla="*/ 0 h 81"/>
                <a:gd name="T2" fmla="*/ 14 w 66"/>
                <a:gd name="T3" fmla="*/ 34 h 81"/>
                <a:gd name="T4" fmla="*/ 16 w 66"/>
                <a:gd name="T5" fmla="*/ 43 h 81"/>
                <a:gd name="T6" fmla="*/ 22 w 66"/>
                <a:gd name="T7" fmla="*/ 45 h 81"/>
                <a:gd name="T8" fmla="*/ 31 w 66"/>
                <a:gd name="T9" fmla="*/ 43 h 81"/>
                <a:gd name="T10" fmla="*/ 16 w 66"/>
                <a:gd name="T11" fmla="*/ 0 h 8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8" name="Freeform 58"/>
            <p:cNvSpPr>
              <a:spLocks/>
            </p:cNvSpPr>
            <p:nvPr/>
          </p:nvSpPr>
          <p:spPr bwMode="invGray">
            <a:xfrm>
              <a:off x="3988" y="3100"/>
              <a:ext cx="111" cy="183"/>
            </a:xfrm>
            <a:custGeom>
              <a:avLst/>
              <a:gdLst>
                <a:gd name="T0" fmla="*/ 54 w 148"/>
                <a:gd name="T1" fmla="*/ 0 h 244"/>
                <a:gd name="T2" fmla="*/ 34 w 148"/>
                <a:gd name="T3" fmla="*/ 47 h 244"/>
                <a:gd name="T4" fmla="*/ 20 w 148"/>
                <a:gd name="T5" fmla="*/ 52 h 244"/>
                <a:gd name="T6" fmla="*/ 7 w 148"/>
                <a:gd name="T7" fmla="*/ 61 h 244"/>
                <a:gd name="T8" fmla="*/ 23 w 148"/>
                <a:gd name="T9" fmla="*/ 106 h 244"/>
                <a:gd name="T10" fmla="*/ 29 w 148"/>
                <a:gd name="T11" fmla="*/ 126 h 244"/>
                <a:gd name="T12" fmla="*/ 34 w 148"/>
                <a:gd name="T13" fmla="*/ 133 h 244"/>
                <a:gd name="T14" fmla="*/ 47 w 148"/>
                <a:gd name="T15" fmla="*/ 137 h 244"/>
                <a:gd name="T16" fmla="*/ 54 w 148"/>
                <a:gd name="T17" fmla="*/ 110 h 244"/>
                <a:gd name="T18" fmla="*/ 70 w 148"/>
                <a:gd name="T19" fmla="*/ 95 h 244"/>
                <a:gd name="T20" fmla="*/ 63 w 148"/>
                <a:gd name="T21" fmla="*/ 38 h 244"/>
                <a:gd name="T22" fmla="*/ 79 w 148"/>
                <a:gd name="T23" fmla="*/ 27 h 244"/>
                <a:gd name="T24" fmla="*/ 63 w 148"/>
                <a:gd name="T25" fmla="*/ 11 h 244"/>
                <a:gd name="T26" fmla="*/ 54 w 148"/>
                <a:gd name="T27" fmla="*/ 0 h 24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49" name="Freeform 59"/>
            <p:cNvSpPr>
              <a:spLocks/>
            </p:cNvSpPr>
            <p:nvPr/>
          </p:nvSpPr>
          <p:spPr bwMode="invGray">
            <a:xfrm>
              <a:off x="3894" y="3043"/>
              <a:ext cx="72" cy="137"/>
            </a:xfrm>
            <a:custGeom>
              <a:avLst/>
              <a:gdLst>
                <a:gd name="T0" fmla="*/ 27 w 96"/>
                <a:gd name="T1" fmla="*/ 1 h 183"/>
                <a:gd name="T2" fmla="*/ 29 w 96"/>
                <a:gd name="T3" fmla="*/ 19 h 183"/>
                <a:gd name="T4" fmla="*/ 34 w 96"/>
                <a:gd name="T5" fmla="*/ 34 h 183"/>
                <a:gd name="T6" fmla="*/ 35 w 96"/>
                <a:gd name="T7" fmla="*/ 52 h 183"/>
                <a:gd name="T8" fmla="*/ 38 w 96"/>
                <a:gd name="T9" fmla="*/ 59 h 183"/>
                <a:gd name="T10" fmla="*/ 40 w 96"/>
                <a:gd name="T11" fmla="*/ 70 h 183"/>
                <a:gd name="T12" fmla="*/ 32 w 96"/>
                <a:gd name="T13" fmla="*/ 52 h 183"/>
                <a:gd name="T14" fmla="*/ 20 w 96"/>
                <a:gd name="T15" fmla="*/ 43 h 183"/>
                <a:gd name="T16" fmla="*/ 3 w 96"/>
                <a:gd name="T17" fmla="*/ 46 h 183"/>
                <a:gd name="T18" fmla="*/ 5 w 96"/>
                <a:gd name="T19" fmla="*/ 57 h 183"/>
                <a:gd name="T20" fmla="*/ 23 w 96"/>
                <a:gd name="T21" fmla="*/ 64 h 183"/>
                <a:gd name="T22" fmla="*/ 32 w 96"/>
                <a:gd name="T23" fmla="*/ 76 h 183"/>
                <a:gd name="T24" fmla="*/ 40 w 96"/>
                <a:gd name="T25" fmla="*/ 76 h 183"/>
                <a:gd name="T26" fmla="*/ 44 w 96"/>
                <a:gd name="T27" fmla="*/ 84 h 183"/>
                <a:gd name="T28" fmla="*/ 54 w 96"/>
                <a:gd name="T29" fmla="*/ 100 h 183"/>
                <a:gd name="T30" fmla="*/ 46 w 96"/>
                <a:gd name="T31" fmla="*/ 70 h 183"/>
                <a:gd name="T32" fmla="*/ 45 w 96"/>
                <a:gd name="T33" fmla="*/ 52 h 183"/>
                <a:gd name="T34" fmla="*/ 40 w 96"/>
                <a:gd name="T35" fmla="*/ 35 h 183"/>
                <a:gd name="T36" fmla="*/ 35 w 96"/>
                <a:gd name="T37" fmla="*/ 23 h 183"/>
                <a:gd name="T38" fmla="*/ 32 w 96"/>
                <a:gd name="T39" fmla="*/ 11 h 183"/>
                <a:gd name="T40" fmla="*/ 27 w 96"/>
                <a:gd name="T41" fmla="*/ 1 h 18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0" name="Freeform 60"/>
            <p:cNvSpPr>
              <a:spLocks/>
            </p:cNvSpPr>
            <p:nvPr/>
          </p:nvSpPr>
          <p:spPr bwMode="invGray">
            <a:xfrm>
              <a:off x="3943" y="3153"/>
              <a:ext cx="40" cy="131"/>
            </a:xfrm>
            <a:custGeom>
              <a:avLst/>
              <a:gdLst>
                <a:gd name="T0" fmla="*/ 3 w 54"/>
                <a:gd name="T1" fmla="*/ 0 h 175"/>
                <a:gd name="T2" fmla="*/ 0 w 54"/>
                <a:gd name="T3" fmla="*/ 14 h 175"/>
                <a:gd name="T4" fmla="*/ 5 w 54"/>
                <a:gd name="T5" fmla="*/ 30 h 175"/>
                <a:gd name="T6" fmla="*/ 10 w 54"/>
                <a:gd name="T7" fmla="*/ 52 h 175"/>
                <a:gd name="T8" fmla="*/ 19 w 54"/>
                <a:gd name="T9" fmla="*/ 73 h 175"/>
                <a:gd name="T10" fmla="*/ 30 w 54"/>
                <a:gd name="T11" fmla="*/ 98 h 175"/>
                <a:gd name="T12" fmla="*/ 22 w 54"/>
                <a:gd name="T13" fmla="*/ 64 h 175"/>
                <a:gd name="T14" fmla="*/ 19 w 54"/>
                <a:gd name="T15" fmla="*/ 52 h 175"/>
                <a:gd name="T16" fmla="*/ 16 w 54"/>
                <a:gd name="T17" fmla="*/ 34 h 175"/>
                <a:gd name="T18" fmla="*/ 14 w 54"/>
                <a:gd name="T19" fmla="*/ 25 h 175"/>
                <a:gd name="T20" fmla="*/ 9 w 54"/>
                <a:gd name="T21" fmla="*/ 21 h 175"/>
                <a:gd name="T22" fmla="*/ 3 w 54"/>
                <a:gd name="T23" fmla="*/ 0 h 17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1" name="Freeform 61"/>
            <p:cNvSpPr>
              <a:spLocks/>
            </p:cNvSpPr>
            <p:nvPr/>
          </p:nvSpPr>
          <p:spPr bwMode="invGray">
            <a:xfrm>
              <a:off x="3988" y="3290"/>
              <a:ext cx="65" cy="54"/>
            </a:xfrm>
            <a:custGeom>
              <a:avLst/>
              <a:gdLst>
                <a:gd name="T0" fmla="*/ 2 w 86"/>
                <a:gd name="T1" fmla="*/ 0 h 73"/>
                <a:gd name="T2" fmla="*/ 5 w 86"/>
                <a:gd name="T3" fmla="*/ 18 h 73"/>
                <a:gd name="T4" fmla="*/ 13 w 86"/>
                <a:gd name="T5" fmla="*/ 24 h 73"/>
                <a:gd name="T6" fmla="*/ 27 w 86"/>
                <a:gd name="T7" fmla="*/ 27 h 73"/>
                <a:gd name="T8" fmla="*/ 36 w 86"/>
                <a:gd name="T9" fmla="*/ 31 h 73"/>
                <a:gd name="T10" fmla="*/ 42 w 86"/>
                <a:gd name="T11" fmla="*/ 36 h 73"/>
                <a:gd name="T12" fmla="*/ 49 w 86"/>
                <a:gd name="T13" fmla="*/ 38 h 73"/>
                <a:gd name="T14" fmla="*/ 41 w 86"/>
                <a:gd name="T15" fmla="*/ 21 h 73"/>
                <a:gd name="T16" fmla="*/ 36 w 86"/>
                <a:gd name="T17" fmla="*/ 12 h 73"/>
                <a:gd name="T18" fmla="*/ 20 w 86"/>
                <a:gd name="T19" fmla="*/ 13 h 73"/>
                <a:gd name="T20" fmla="*/ 14 w 86"/>
                <a:gd name="T21" fmla="*/ 10 h 73"/>
                <a:gd name="T22" fmla="*/ 4 w 86"/>
                <a:gd name="T23" fmla="*/ 0 h 73"/>
                <a:gd name="T24" fmla="*/ 2 w 86"/>
                <a:gd name="T25" fmla="*/ 0 h 7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2" name="Freeform 62"/>
            <p:cNvSpPr>
              <a:spLocks/>
            </p:cNvSpPr>
            <p:nvPr/>
          </p:nvSpPr>
          <p:spPr bwMode="invGray">
            <a:xfrm>
              <a:off x="4092" y="3195"/>
              <a:ext cx="83" cy="117"/>
            </a:xfrm>
            <a:custGeom>
              <a:avLst/>
              <a:gdLst>
                <a:gd name="T0" fmla="*/ 55 w 111"/>
                <a:gd name="T1" fmla="*/ 0 h 156"/>
                <a:gd name="T2" fmla="*/ 42 w 111"/>
                <a:gd name="T3" fmla="*/ 6 h 156"/>
                <a:gd name="T4" fmla="*/ 13 w 111"/>
                <a:gd name="T5" fmla="*/ 8 h 156"/>
                <a:gd name="T6" fmla="*/ 7 w 111"/>
                <a:gd name="T7" fmla="*/ 19 h 156"/>
                <a:gd name="T8" fmla="*/ 6 w 111"/>
                <a:gd name="T9" fmla="*/ 35 h 156"/>
                <a:gd name="T10" fmla="*/ 7 w 111"/>
                <a:gd name="T11" fmla="*/ 42 h 156"/>
                <a:gd name="T12" fmla="*/ 1 w 111"/>
                <a:gd name="T13" fmla="*/ 50 h 156"/>
                <a:gd name="T14" fmla="*/ 7 w 111"/>
                <a:gd name="T15" fmla="*/ 62 h 156"/>
                <a:gd name="T16" fmla="*/ 13 w 111"/>
                <a:gd name="T17" fmla="*/ 70 h 156"/>
                <a:gd name="T18" fmla="*/ 8 w 111"/>
                <a:gd name="T19" fmla="*/ 81 h 156"/>
                <a:gd name="T20" fmla="*/ 13 w 111"/>
                <a:gd name="T21" fmla="*/ 88 h 156"/>
                <a:gd name="T22" fmla="*/ 23 w 111"/>
                <a:gd name="T23" fmla="*/ 81 h 156"/>
                <a:gd name="T24" fmla="*/ 28 w 111"/>
                <a:gd name="T25" fmla="*/ 53 h 156"/>
                <a:gd name="T26" fmla="*/ 31 w 111"/>
                <a:gd name="T27" fmla="*/ 71 h 156"/>
                <a:gd name="T28" fmla="*/ 37 w 111"/>
                <a:gd name="T29" fmla="*/ 82 h 156"/>
                <a:gd name="T30" fmla="*/ 34 w 111"/>
                <a:gd name="T31" fmla="*/ 63 h 156"/>
                <a:gd name="T32" fmla="*/ 40 w 111"/>
                <a:gd name="T33" fmla="*/ 41 h 156"/>
                <a:gd name="T34" fmla="*/ 39 w 111"/>
                <a:gd name="T35" fmla="*/ 29 h 156"/>
                <a:gd name="T36" fmla="*/ 30 w 111"/>
                <a:gd name="T37" fmla="*/ 34 h 156"/>
                <a:gd name="T38" fmla="*/ 19 w 111"/>
                <a:gd name="T39" fmla="*/ 31 h 156"/>
                <a:gd name="T40" fmla="*/ 23 w 111"/>
                <a:gd name="T41" fmla="*/ 20 h 156"/>
                <a:gd name="T42" fmla="*/ 34 w 111"/>
                <a:gd name="T43" fmla="*/ 20 h 156"/>
                <a:gd name="T44" fmla="*/ 43 w 111"/>
                <a:gd name="T45" fmla="*/ 22 h 156"/>
                <a:gd name="T46" fmla="*/ 55 w 111"/>
                <a:gd name="T47" fmla="*/ 17 h 156"/>
                <a:gd name="T48" fmla="*/ 62 w 111"/>
                <a:gd name="T49" fmla="*/ 8 h 156"/>
                <a:gd name="T50" fmla="*/ 55 w 111"/>
                <a:gd name="T51" fmla="*/ 0 h 15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3" name="Freeform 63"/>
            <p:cNvSpPr>
              <a:spLocks/>
            </p:cNvSpPr>
            <p:nvPr/>
          </p:nvSpPr>
          <p:spPr bwMode="invGray">
            <a:xfrm>
              <a:off x="4064" y="2777"/>
              <a:ext cx="22" cy="71"/>
            </a:xfrm>
            <a:custGeom>
              <a:avLst/>
              <a:gdLst>
                <a:gd name="T0" fmla="*/ 7 w 30"/>
                <a:gd name="T1" fmla="*/ 0 h 94"/>
                <a:gd name="T2" fmla="*/ 0 w 30"/>
                <a:gd name="T3" fmla="*/ 9 h 94"/>
                <a:gd name="T4" fmla="*/ 3 w 30"/>
                <a:gd name="T5" fmla="*/ 21 h 94"/>
                <a:gd name="T6" fmla="*/ 1 w 30"/>
                <a:gd name="T7" fmla="*/ 35 h 94"/>
                <a:gd name="T8" fmla="*/ 9 w 30"/>
                <a:gd name="T9" fmla="*/ 54 h 94"/>
                <a:gd name="T10" fmla="*/ 16 w 30"/>
                <a:gd name="T11" fmla="*/ 47 h 94"/>
                <a:gd name="T12" fmla="*/ 12 w 30"/>
                <a:gd name="T13" fmla="*/ 35 h 94"/>
                <a:gd name="T14" fmla="*/ 7 w 30"/>
                <a:gd name="T15" fmla="*/ 0 h 9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4" name="Freeform 64"/>
            <p:cNvSpPr>
              <a:spLocks/>
            </p:cNvSpPr>
            <p:nvPr/>
          </p:nvSpPr>
          <p:spPr bwMode="invGray">
            <a:xfrm>
              <a:off x="4078" y="2896"/>
              <a:ext cx="61" cy="118"/>
            </a:xfrm>
            <a:custGeom>
              <a:avLst/>
              <a:gdLst>
                <a:gd name="T0" fmla="*/ 7 w 81"/>
                <a:gd name="T1" fmla="*/ 1 h 158"/>
                <a:gd name="T2" fmla="*/ 0 w 81"/>
                <a:gd name="T3" fmla="*/ 11 h 158"/>
                <a:gd name="T4" fmla="*/ 5 w 81"/>
                <a:gd name="T5" fmla="*/ 28 h 158"/>
                <a:gd name="T6" fmla="*/ 4 w 81"/>
                <a:gd name="T7" fmla="*/ 60 h 158"/>
                <a:gd name="T8" fmla="*/ 10 w 81"/>
                <a:gd name="T9" fmla="*/ 58 h 158"/>
                <a:gd name="T10" fmla="*/ 11 w 81"/>
                <a:gd name="T11" fmla="*/ 64 h 158"/>
                <a:gd name="T12" fmla="*/ 17 w 81"/>
                <a:gd name="T13" fmla="*/ 68 h 158"/>
                <a:gd name="T14" fmla="*/ 22 w 81"/>
                <a:gd name="T15" fmla="*/ 78 h 158"/>
                <a:gd name="T16" fmla="*/ 27 w 81"/>
                <a:gd name="T17" fmla="*/ 72 h 158"/>
                <a:gd name="T18" fmla="*/ 37 w 81"/>
                <a:gd name="T19" fmla="*/ 75 h 158"/>
                <a:gd name="T20" fmla="*/ 35 w 81"/>
                <a:gd name="T21" fmla="*/ 60 h 158"/>
                <a:gd name="T22" fmla="*/ 27 w 81"/>
                <a:gd name="T23" fmla="*/ 58 h 158"/>
                <a:gd name="T24" fmla="*/ 22 w 81"/>
                <a:gd name="T25" fmla="*/ 51 h 158"/>
                <a:gd name="T26" fmla="*/ 19 w 81"/>
                <a:gd name="T27" fmla="*/ 41 h 158"/>
                <a:gd name="T28" fmla="*/ 23 w 81"/>
                <a:gd name="T29" fmla="*/ 30 h 158"/>
                <a:gd name="T30" fmla="*/ 20 w 81"/>
                <a:gd name="T31" fmla="*/ 19 h 158"/>
                <a:gd name="T32" fmla="*/ 24 w 81"/>
                <a:gd name="T33" fmla="*/ 11 h 158"/>
                <a:gd name="T34" fmla="*/ 17 w 81"/>
                <a:gd name="T35" fmla="*/ 2 h 158"/>
                <a:gd name="T36" fmla="*/ 11 w 81"/>
                <a:gd name="T37" fmla="*/ 4 h 158"/>
                <a:gd name="T38" fmla="*/ 7 w 81"/>
                <a:gd name="T39" fmla="*/ 1 h 158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5" name="Freeform 65"/>
            <p:cNvSpPr>
              <a:spLocks/>
            </p:cNvSpPr>
            <p:nvPr/>
          </p:nvSpPr>
          <p:spPr bwMode="invGray">
            <a:xfrm>
              <a:off x="4121" y="3052"/>
              <a:ext cx="64" cy="79"/>
            </a:xfrm>
            <a:custGeom>
              <a:avLst/>
              <a:gdLst>
                <a:gd name="T0" fmla="*/ 29 w 85"/>
                <a:gd name="T1" fmla="*/ 0 h 105"/>
                <a:gd name="T2" fmla="*/ 25 w 85"/>
                <a:gd name="T3" fmla="*/ 11 h 105"/>
                <a:gd name="T4" fmla="*/ 18 w 85"/>
                <a:gd name="T5" fmla="*/ 17 h 105"/>
                <a:gd name="T6" fmla="*/ 9 w 85"/>
                <a:gd name="T7" fmla="*/ 20 h 105"/>
                <a:gd name="T8" fmla="*/ 5 w 85"/>
                <a:gd name="T9" fmla="*/ 27 h 105"/>
                <a:gd name="T10" fmla="*/ 2 w 85"/>
                <a:gd name="T11" fmla="*/ 42 h 105"/>
                <a:gd name="T12" fmla="*/ 8 w 85"/>
                <a:gd name="T13" fmla="*/ 40 h 105"/>
                <a:gd name="T14" fmla="*/ 14 w 85"/>
                <a:gd name="T15" fmla="*/ 35 h 105"/>
                <a:gd name="T16" fmla="*/ 20 w 85"/>
                <a:gd name="T17" fmla="*/ 39 h 105"/>
                <a:gd name="T18" fmla="*/ 33 w 85"/>
                <a:gd name="T19" fmla="*/ 56 h 105"/>
                <a:gd name="T20" fmla="*/ 40 w 85"/>
                <a:gd name="T21" fmla="*/ 41 h 105"/>
                <a:gd name="T22" fmla="*/ 48 w 85"/>
                <a:gd name="T23" fmla="*/ 38 h 105"/>
                <a:gd name="T24" fmla="*/ 42 w 85"/>
                <a:gd name="T25" fmla="*/ 22 h 105"/>
                <a:gd name="T26" fmla="*/ 29 w 85"/>
                <a:gd name="T27" fmla="*/ 0 h 105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6" name="Freeform 66"/>
            <p:cNvSpPr>
              <a:spLocks/>
            </p:cNvSpPr>
            <p:nvPr/>
          </p:nvSpPr>
          <p:spPr bwMode="invGray">
            <a:xfrm>
              <a:off x="4197" y="3193"/>
              <a:ext cx="29" cy="49"/>
            </a:xfrm>
            <a:custGeom>
              <a:avLst/>
              <a:gdLst>
                <a:gd name="T0" fmla="*/ 4 w 38"/>
                <a:gd name="T1" fmla="*/ 15 h 66"/>
                <a:gd name="T2" fmla="*/ 15 w 38"/>
                <a:gd name="T3" fmla="*/ 36 h 66"/>
                <a:gd name="T4" fmla="*/ 18 w 38"/>
                <a:gd name="T5" fmla="*/ 29 h 66"/>
                <a:gd name="T6" fmla="*/ 22 w 38"/>
                <a:gd name="T7" fmla="*/ 22 h 66"/>
                <a:gd name="T8" fmla="*/ 18 w 38"/>
                <a:gd name="T9" fmla="*/ 14 h 66"/>
                <a:gd name="T10" fmla="*/ 11 w 38"/>
                <a:gd name="T11" fmla="*/ 7 h 66"/>
                <a:gd name="T12" fmla="*/ 6 w 38"/>
                <a:gd name="T13" fmla="*/ 1 h 66"/>
                <a:gd name="T14" fmla="*/ 2 w 38"/>
                <a:gd name="T15" fmla="*/ 7 h 66"/>
                <a:gd name="T16" fmla="*/ 4 w 38"/>
                <a:gd name="T17" fmla="*/ 15 h 6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7" name="Freeform 67"/>
            <p:cNvSpPr>
              <a:spLocks/>
            </p:cNvSpPr>
            <p:nvPr/>
          </p:nvSpPr>
          <p:spPr bwMode="invGray">
            <a:xfrm>
              <a:off x="4181" y="3275"/>
              <a:ext cx="18" cy="17"/>
            </a:xfrm>
            <a:custGeom>
              <a:avLst/>
              <a:gdLst>
                <a:gd name="T0" fmla="*/ 0 w 24"/>
                <a:gd name="T1" fmla="*/ 0 h 23"/>
                <a:gd name="T2" fmla="*/ 4 w 24"/>
                <a:gd name="T3" fmla="*/ 13 h 23"/>
                <a:gd name="T4" fmla="*/ 14 w 24"/>
                <a:gd name="T5" fmla="*/ 6 h 23"/>
                <a:gd name="T6" fmla="*/ 0 w 24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8" name="Freeform 68"/>
            <p:cNvSpPr>
              <a:spLocks/>
            </p:cNvSpPr>
            <p:nvPr/>
          </p:nvSpPr>
          <p:spPr bwMode="invGray">
            <a:xfrm>
              <a:off x="4208" y="3265"/>
              <a:ext cx="45" cy="37"/>
            </a:xfrm>
            <a:custGeom>
              <a:avLst/>
              <a:gdLst>
                <a:gd name="T0" fmla="*/ 5 w 60"/>
                <a:gd name="T1" fmla="*/ 0 h 49"/>
                <a:gd name="T2" fmla="*/ 0 w 60"/>
                <a:gd name="T3" fmla="*/ 11 h 49"/>
                <a:gd name="T4" fmla="*/ 16 w 60"/>
                <a:gd name="T5" fmla="*/ 19 h 49"/>
                <a:gd name="T6" fmla="*/ 24 w 60"/>
                <a:gd name="T7" fmla="*/ 26 h 49"/>
                <a:gd name="T8" fmla="*/ 34 w 60"/>
                <a:gd name="T9" fmla="*/ 24 h 49"/>
                <a:gd name="T10" fmla="*/ 28 w 60"/>
                <a:gd name="T11" fmla="*/ 14 h 49"/>
                <a:gd name="T12" fmla="*/ 16 w 60"/>
                <a:gd name="T13" fmla="*/ 2 h 49"/>
                <a:gd name="T14" fmla="*/ 11 w 60"/>
                <a:gd name="T15" fmla="*/ 9 h 49"/>
                <a:gd name="T16" fmla="*/ 5 w 60"/>
                <a:gd name="T17" fmla="*/ 0 h 49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59" name="Freeform 69"/>
            <p:cNvSpPr>
              <a:spLocks/>
            </p:cNvSpPr>
            <p:nvPr/>
          </p:nvSpPr>
          <p:spPr bwMode="invGray">
            <a:xfrm>
              <a:off x="4277" y="3335"/>
              <a:ext cx="24" cy="33"/>
            </a:xfrm>
            <a:custGeom>
              <a:avLst/>
              <a:gdLst>
                <a:gd name="T0" fmla="*/ 16 w 32"/>
                <a:gd name="T1" fmla="*/ 0 h 44"/>
                <a:gd name="T2" fmla="*/ 6 w 32"/>
                <a:gd name="T3" fmla="*/ 6 h 44"/>
                <a:gd name="T4" fmla="*/ 7 w 32"/>
                <a:gd name="T5" fmla="*/ 18 h 44"/>
                <a:gd name="T6" fmla="*/ 14 w 32"/>
                <a:gd name="T7" fmla="*/ 20 h 44"/>
                <a:gd name="T8" fmla="*/ 16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0" name="Freeform 70"/>
            <p:cNvSpPr>
              <a:spLocks/>
            </p:cNvSpPr>
            <p:nvPr/>
          </p:nvSpPr>
          <p:spPr bwMode="invGray">
            <a:xfrm>
              <a:off x="4544" y="3293"/>
              <a:ext cx="46" cy="47"/>
            </a:xfrm>
            <a:custGeom>
              <a:avLst/>
              <a:gdLst>
                <a:gd name="T0" fmla="*/ 4 w 61"/>
                <a:gd name="T1" fmla="*/ 0 h 63"/>
                <a:gd name="T2" fmla="*/ 0 w 61"/>
                <a:gd name="T3" fmla="*/ 7 h 63"/>
                <a:gd name="T4" fmla="*/ 14 w 61"/>
                <a:gd name="T5" fmla="*/ 19 h 63"/>
                <a:gd name="T6" fmla="*/ 20 w 61"/>
                <a:gd name="T7" fmla="*/ 30 h 63"/>
                <a:gd name="T8" fmla="*/ 26 w 61"/>
                <a:gd name="T9" fmla="*/ 35 h 63"/>
                <a:gd name="T10" fmla="*/ 35 w 61"/>
                <a:gd name="T11" fmla="*/ 31 h 63"/>
                <a:gd name="T12" fmla="*/ 19 w 61"/>
                <a:gd name="T13" fmla="*/ 10 h 63"/>
                <a:gd name="T14" fmla="*/ 4 w 61"/>
                <a:gd name="T15" fmla="*/ 0 h 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1" name="Freeform 71"/>
            <p:cNvSpPr>
              <a:spLocks/>
            </p:cNvSpPr>
            <p:nvPr/>
          </p:nvSpPr>
          <p:spPr bwMode="invGray">
            <a:xfrm>
              <a:off x="4147" y="3352"/>
              <a:ext cx="46" cy="50"/>
            </a:xfrm>
            <a:custGeom>
              <a:avLst/>
              <a:gdLst>
                <a:gd name="T0" fmla="*/ 16 w 61"/>
                <a:gd name="T1" fmla="*/ 4 h 67"/>
                <a:gd name="T2" fmla="*/ 17 w 61"/>
                <a:gd name="T3" fmla="*/ 19 h 67"/>
                <a:gd name="T4" fmla="*/ 9 w 61"/>
                <a:gd name="T5" fmla="*/ 24 h 67"/>
                <a:gd name="T6" fmla="*/ 13 w 61"/>
                <a:gd name="T7" fmla="*/ 37 h 67"/>
                <a:gd name="T8" fmla="*/ 27 w 61"/>
                <a:gd name="T9" fmla="*/ 32 h 67"/>
                <a:gd name="T10" fmla="*/ 34 w 61"/>
                <a:gd name="T11" fmla="*/ 26 h 67"/>
                <a:gd name="T12" fmla="*/ 29 w 61"/>
                <a:gd name="T13" fmla="*/ 16 h 67"/>
                <a:gd name="T14" fmla="*/ 32 w 61"/>
                <a:gd name="T15" fmla="*/ 7 h 67"/>
                <a:gd name="T16" fmla="*/ 31 w 61"/>
                <a:gd name="T17" fmla="*/ 1 h 67"/>
                <a:gd name="T18" fmla="*/ 26 w 61"/>
                <a:gd name="T19" fmla="*/ 2 h 67"/>
                <a:gd name="T20" fmla="*/ 29 w 61"/>
                <a:gd name="T21" fmla="*/ 3 h 67"/>
                <a:gd name="T22" fmla="*/ 28 w 61"/>
                <a:gd name="T23" fmla="*/ 9 h 67"/>
                <a:gd name="T24" fmla="*/ 24 w 61"/>
                <a:gd name="T25" fmla="*/ 13 h 67"/>
                <a:gd name="T26" fmla="*/ 16 w 61"/>
                <a:gd name="T27" fmla="*/ 4 h 67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2" name="Freeform 72"/>
            <p:cNvSpPr>
              <a:spLocks/>
            </p:cNvSpPr>
            <p:nvPr/>
          </p:nvSpPr>
          <p:spPr bwMode="invGray">
            <a:xfrm>
              <a:off x="4098" y="3371"/>
              <a:ext cx="32" cy="27"/>
            </a:xfrm>
            <a:custGeom>
              <a:avLst/>
              <a:gdLst>
                <a:gd name="T0" fmla="*/ 12 w 43"/>
                <a:gd name="T1" fmla="*/ 2 h 36"/>
                <a:gd name="T2" fmla="*/ 3 w 43"/>
                <a:gd name="T3" fmla="*/ 4 h 36"/>
                <a:gd name="T4" fmla="*/ 19 w 43"/>
                <a:gd name="T5" fmla="*/ 20 h 36"/>
                <a:gd name="T6" fmla="*/ 23 w 43"/>
                <a:gd name="T7" fmla="*/ 17 h 36"/>
                <a:gd name="T8" fmla="*/ 12 w 43"/>
                <a:gd name="T9" fmla="*/ 2 h 3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3" name="Freeform 73"/>
            <p:cNvSpPr>
              <a:spLocks/>
            </p:cNvSpPr>
            <p:nvPr/>
          </p:nvSpPr>
          <p:spPr bwMode="invGray">
            <a:xfrm>
              <a:off x="4077" y="3342"/>
              <a:ext cx="24" cy="31"/>
            </a:xfrm>
            <a:custGeom>
              <a:avLst/>
              <a:gdLst>
                <a:gd name="T0" fmla="*/ 12 w 32"/>
                <a:gd name="T1" fmla="*/ 0 h 41"/>
                <a:gd name="T2" fmla="*/ 0 w 32"/>
                <a:gd name="T3" fmla="*/ 15 h 41"/>
                <a:gd name="T4" fmla="*/ 9 w 32"/>
                <a:gd name="T5" fmla="*/ 14 h 41"/>
                <a:gd name="T6" fmla="*/ 11 w 32"/>
                <a:gd name="T7" fmla="*/ 17 h 41"/>
                <a:gd name="T8" fmla="*/ 9 w 32"/>
                <a:gd name="T9" fmla="*/ 20 h 41"/>
                <a:gd name="T10" fmla="*/ 17 w 32"/>
                <a:gd name="T11" fmla="*/ 12 h 41"/>
                <a:gd name="T12" fmla="*/ 14 w 32"/>
                <a:gd name="T13" fmla="*/ 5 h 41"/>
                <a:gd name="T14" fmla="*/ 12 w 32"/>
                <a:gd name="T15" fmla="*/ 0 h 4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4" name="Freeform 74"/>
            <p:cNvSpPr>
              <a:spLocks/>
            </p:cNvSpPr>
            <p:nvPr/>
          </p:nvSpPr>
          <p:spPr bwMode="invGray">
            <a:xfrm>
              <a:off x="4111" y="3353"/>
              <a:ext cx="34" cy="24"/>
            </a:xfrm>
            <a:custGeom>
              <a:avLst/>
              <a:gdLst>
                <a:gd name="T0" fmla="*/ 12 w 45"/>
                <a:gd name="T1" fmla="*/ 0 h 32"/>
                <a:gd name="T2" fmla="*/ 0 w 45"/>
                <a:gd name="T3" fmla="*/ 4 h 32"/>
                <a:gd name="T4" fmla="*/ 15 w 45"/>
                <a:gd name="T5" fmla="*/ 17 h 32"/>
                <a:gd name="T6" fmla="*/ 26 w 45"/>
                <a:gd name="T7" fmla="*/ 14 h 32"/>
                <a:gd name="T8" fmla="*/ 13 w 45"/>
                <a:gd name="T9" fmla="*/ 6 h 32"/>
                <a:gd name="T10" fmla="*/ 12 w 45"/>
                <a:gd name="T11" fmla="*/ 0 h 3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5" name="Freeform 75"/>
            <p:cNvSpPr>
              <a:spLocks/>
            </p:cNvSpPr>
            <p:nvPr/>
          </p:nvSpPr>
          <p:spPr bwMode="invGray">
            <a:xfrm>
              <a:off x="4062" y="3021"/>
              <a:ext cx="27" cy="55"/>
            </a:xfrm>
            <a:custGeom>
              <a:avLst/>
              <a:gdLst>
                <a:gd name="T0" fmla="*/ 18 w 35"/>
                <a:gd name="T1" fmla="*/ 0 h 74"/>
                <a:gd name="T2" fmla="*/ 12 w 35"/>
                <a:gd name="T3" fmla="*/ 8 h 74"/>
                <a:gd name="T4" fmla="*/ 5 w 35"/>
                <a:gd name="T5" fmla="*/ 20 h 74"/>
                <a:gd name="T6" fmla="*/ 0 w 35"/>
                <a:gd name="T7" fmla="*/ 33 h 74"/>
                <a:gd name="T8" fmla="*/ 5 w 35"/>
                <a:gd name="T9" fmla="*/ 41 h 74"/>
                <a:gd name="T10" fmla="*/ 12 w 35"/>
                <a:gd name="T11" fmla="*/ 33 h 74"/>
                <a:gd name="T12" fmla="*/ 21 w 35"/>
                <a:gd name="T13" fmla="*/ 18 h 74"/>
                <a:gd name="T14" fmla="*/ 18 w 35"/>
                <a:gd name="T15" fmla="*/ 0 h 7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6" name="Freeform 76"/>
            <p:cNvSpPr>
              <a:spLocks/>
            </p:cNvSpPr>
            <p:nvPr/>
          </p:nvSpPr>
          <p:spPr bwMode="invGray">
            <a:xfrm>
              <a:off x="4113" y="3012"/>
              <a:ext cx="19" cy="55"/>
            </a:xfrm>
            <a:custGeom>
              <a:avLst/>
              <a:gdLst>
                <a:gd name="T0" fmla="*/ 8 w 25"/>
                <a:gd name="T1" fmla="*/ 4 h 73"/>
                <a:gd name="T2" fmla="*/ 2 w 25"/>
                <a:gd name="T3" fmla="*/ 5 h 73"/>
                <a:gd name="T4" fmla="*/ 0 w 25"/>
                <a:gd name="T5" fmla="*/ 13 h 73"/>
                <a:gd name="T6" fmla="*/ 8 w 25"/>
                <a:gd name="T7" fmla="*/ 23 h 73"/>
                <a:gd name="T8" fmla="*/ 14 w 25"/>
                <a:gd name="T9" fmla="*/ 32 h 73"/>
                <a:gd name="T10" fmla="*/ 9 w 25"/>
                <a:gd name="T11" fmla="*/ 11 h 73"/>
                <a:gd name="T12" fmla="*/ 8 w 25"/>
                <a:gd name="T13" fmla="*/ 4 h 7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7" name="Freeform 77"/>
            <p:cNvSpPr>
              <a:spLocks/>
            </p:cNvSpPr>
            <p:nvPr/>
          </p:nvSpPr>
          <p:spPr bwMode="invGray">
            <a:xfrm>
              <a:off x="4135" y="2995"/>
              <a:ext cx="10" cy="25"/>
            </a:xfrm>
            <a:custGeom>
              <a:avLst/>
              <a:gdLst>
                <a:gd name="T0" fmla="*/ 6 w 14"/>
                <a:gd name="T1" fmla="*/ 0 h 33"/>
                <a:gd name="T2" fmla="*/ 1 w 14"/>
                <a:gd name="T3" fmla="*/ 6 h 33"/>
                <a:gd name="T4" fmla="*/ 6 w 14"/>
                <a:gd name="T5" fmla="*/ 14 h 33"/>
                <a:gd name="T6" fmla="*/ 6 w 14"/>
                <a:gd name="T7" fmla="*/ 0 h 3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8" name="Freeform 78"/>
            <p:cNvSpPr>
              <a:spLocks/>
            </p:cNvSpPr>
            <p:nvPr/>
          </p:nvSpPr>
          <p:spPr bwMode="invGray">
            <a:xfrm>
              <a:off x="4145" y="3007"/>
              <a:ext cx="21" cy="48"/>
            </a:xfrm>
            <a:custGeom>
              <a:avLst/>
              <a:gdLst>
                <a:gd name="T0" fmla="*/ 3 w 28"/>
                <a:gd name="T1" fmla="*/ 0 h 64"/>
                <a:gd name="T2" fmla="*/ 6 w 28"/>
                <a:gd name="T3" fmla="*/ 8 h 64"/>
                <a:gd name="T4" fmla="*/ 11 w 28"/>
                <a:gd name="T5" fmla="*/ 12 h 64"/>
                <a:gd name="T6" fmla="*/ 5 w 28"/>
                <a:gd name="T7" fmla="*/ 22 h 64"/>
                <a:gd name="T8" fmla="*/ 0 w 28"/>
                <a:gd name="T9" fmla="*/ 32 h 64"/>
                <a:gd name="T10" fmla="*/ 6 w 28"/>
                <a:gd name="T11" fmla="*/ 32 h 64"/>
                <a:gd name="T12" fmla="*/ 15 w 28"/>
                <a:gd name="T13" fmla="*/ 15 h 64"/>
                <a:gd name="T14" fmla="*/ 3 w 28"/>
                <a:gd name="T15" fmla="*/ 0 h 6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69" name="Freeform 79"/>
            <p:cNvSpPr>
              <a:spLocks/>
            </p:cNvSpPr>
            <p:nvPr/>
          </p:nvSpPr>
          <p:spPr bwMode="invGray">
            <a:xfrm>
              <a:off x="3876" y="3076"/>
              <a:ext cx="12" cy="27"/>
            </a:xfrm>
            <a:custGeom>
              <a:avLst/>
              <a:gdLst>
                <a:gd name="T0" fmla="*/ 8 w 16"/>
                <a:gd name="T1" fmla="*/ 2 h 36"/>
                <a:gd name="T2" fmla="*/ 0 w 16"/>
                <a:gd name="T3" fmla="*/ 4 h 36"/>
                <a:gd name="T4" fmla="*/ 5 w 16"/>
                <a:gd name="T5" fmla="*/ 13 h 36"/>
                <a:gd name="T6" fmla="*/ 8 w 16"/>
                <a:gd name="T7" fmla="*/ 2 h 3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0" name="Freeform 80"/>
            <p:cNvSpPr>
              <a:spLocks/>
            </p:cNvSpPr>
            <p:nvPr/>
          </p:nvSpPr>
          <p:spPr bwMode="invGray">
            <a:xfrm>
              <a:off x="3866" y="3053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1" name="Freeform 81"/>
            <p:cNvSpPr>
              <a:spLocks/>
            </p:cNvSpPr>
            <p:nvPr/>
          </p:nvSpPr>
          <p:spPr bwMode="invGray">
            <a:xfrm>
              <a:off x="3862" y="3035"/>
              <a:ext cx="12" cy="14"/>
            </a:xfrm>
            <a:custGeom>
              <a:avLst/>
              <a:gdLst>
                <a:gd name="T0" fmla="*/ 6 w 16"/>
                <a:gd name="T1" fmla="*/ 3 h 19"/>
                <a:gd name="T2" fmla="*/ 0 w 16"/>
                <a:gd name="T3" fmla="*/ 5 h 19"/>
                <a:gd name="T4" fmla="*/ 7 w 16"/>
                <a:gd name="T5" fmla="*/ 10 h 19"/>
                <a:gd name="T6" fmla="*/ 6 w 16"/>
                <a:gd name="T7" fmla="*/ 3 h 1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2" name="Freeform 82"/>
            <p:cNvSpPr>
              <a:spLocks/>
            </p:cNvSpPr>
            <p:nvPr/>
          </p:nvSpPr>
          <p:spPr bwMode="invGray">
            <a:xfrm>
              <a:off x="3850" y="2995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3" name="Freeform 83"/>
            <p:cNvSpPr>
              <a:spLocks/>
            </p:cNvSpPr>
            <p:nvPr/>
          </p:nvSpPr>
          <p:spPr bwMode="invGray">
            <a:xfrm>
              <a:off x="3852" y="3020"/>
              <a:ext cx="16" cy="13"/>
            </a:xfrm>
            <a:custGeom>
              <a:avLst/>
              <a:gdLst>
                <a:gd name="T0" fmla="*/ 7 w 22"/>
                <a:gd name="T1" fmla="*/ 0 h 18"/>
                <a:gd name="T2" fmla="*/ 10 w 22"/>
                <a:gd name="T3" fmla="*/ 9 h 18"/>
                <a:gd name="T4" fmla="*/ 7 w 22"/>
                <a:gd name="T5" fmla="*/ 3 h 18"/>
                <a:gd name="T6" fmla="*/ 7 w 22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4" name="Freeform 84"/>
            <p:cNvSpPr>
              <a:spLocks/>
            </p:cNvSpPr>
            <p:nvPr/>
          </p:nvSpPr>
          <p:spPr bwMode="invGray">
            <a:xfrm>
              <a:off x="4688" y="3643"/>
              <a:ext cx="45" cy="60"/>
            </a:xfrm>
            <a:custGeom>
              <a:avLst/>
              <a:gdLst>
                <a:gd name="T0" fmla="*/ 6 w 60"/>
                <a:gd name="T1" fmla="*/ 4 h 81"/>
                <a:gd name="T2" fmla="*/ 2 w 60"/>
                <a:gd name="T3" fmla="*/ 10 h 81"/>
                <a:gd name="T4" fmla="*/ 8 w 60"/>
                <a:gd name="T5" fmla="*/ 21 h 81"/>
                <a:gd name="T6" fmla="*/ 15 w 60"/>
                <a:gd name="T7" fmla="*/ 30 h 81"/>
                <a:gd name="T8" fmla="*/ 23 w 60"/>
                <a:gd name="T9" fmla="*/ 35 h 81"/>
                <a:gd name="T10" fmla="*/ 29 w 60"/>
                <a:gd name="T11" fmla="*/ 44 h 81"/>
                <a:gd name="T12" fmla="*/ 29 w 60"/>
                <a:gd name="T13" fmla="*/ 31 h 81"/>
                <a:gd name="T14" fmla="*/ 24 w 60"/>
                <a:gd name="T15" fmla="*/ 20 h 81"/>
                <a:gd name="T16" fmla="*/ 14 w 60"/>
                <a:gd name="T17" fmla="*/ 10 h 81"/>
                <a:gd name="T18" fmla="*/ 6 w 60"/>
                <a:gd name="T19" fmla="*/ 4 h 8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5" name="Freeform 85"/>
            <p:cNvSpPr>
              <a:spLocks/>
            </p:cNvSpPr>
            <p:nvPr/>
          </p:nvSpPr>
          <p:spPr bwMode="invGray">
            <a:xfrm>
              <a:off x="4919" y="3594"/>
              <a:ext cx="53" cy="46"/>
            </a:xfrm>
            <a:custGeom>
              <a:avLst/>
              <a:gdLst>
                <a:gd name="T0" fmla="*/ 16 w 71"/>
                <a:gd name="T1" fmla="*/ 13 h 61"/>
                <a:gd name="T2" fmla="*/ 7 w 71"/>
                <a:gd name="T3" fmla="*/ 18 h 61"/>
                <a:gd name="T4" fmla="*/ 1 w 71"/>
                <a:gd name="T5" fmla="*/ 25 h 61"/>
                <a:gd name="T6" fmla="*/ 7 w 71"/>
                <a:gd name="T7" fmla="*/ 33 h 61"/>
                <a:gd name="T8" fmla="*/ 16 w 71"/>
                <a:gd name="T9" fmla="*/ 25 h 61"/>
                <a:gd name="T10" fmla="*/ 22 w 71"/>
                <a:gd name="T11" fmla="*/ 13 h 61"/>
                <a:gd name="T12" fmla="*/ 31 w 71"/>
                <a:gd name="T13" fmla="*/ 0 h 61"/>
                <a:gd name="T14" fmla="*/ 40 w 71"/>
                <a:gd name="T15" fmla="*/ 6 h 61"/>
                <a:gd name="T16" fmla="*/ 19 w 71"/>
                <a:gd name="T17" fmla="*/ 13 h 61"/>
                <a:gd name="T18" fmla="*/ 16 w 71"/>
                <a:gd name="T19" fmla="*/ 13 h 6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6" name="Freeform 86"/>
            <p:cNvSpPr>
              <a:spLocks/>
            </p:cNvSpPr>
            <p:nvPr/>
          </p:nvSpPr>
          <p:spPr bwMode="invGray">
            <a:xfrm>
              <a:off x="4759" y="3569"/>
              <a:ext cx="17" cy="23"/>
            </a:xfrm>
            <a:custGeom>
              <a:avLst/>
              <a:gdLst>
                <a:gd name="T0" fmla="*/ 5 w 23"/>
                <a:gd name="T1" fmla="*/ 0 h 30"/>
                <a:gd name="T2" fmla="*/ 0 w 23"/>
                <a:gd name="T3" fmla="*/ 8 h 30"/>
                <a:gd name="T4" fmla="*/ 7 w 23"/>
                <a:gd name="T5" fmla="*/ 18 h 30"/>
                <a:gd name="T6" fmla="*/ 5 w 23"/>
                <a:gd name="T7" fmla="*/ 0 h 3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7" name="Freeform 87"/>
            <p:cNvSpPr>
              <a:spLocks/>
            </p:cNvSpPr>
            <p:nvPr/>
          </p:nvSpPr>
          <p:spPr bwMode="invGray">
            <a:xfrm>
              <a:off x="4751" y="3547"/>
              <a:ext cx="20" cy="17"/>
            </a:xfrm>
            <a:custGeom>
              <a:avLst/>
              <a:gdLst>
                <a:gd name="T0" fmla="*/ 12 w 26"/>
                <a:gd name="T1" fmla="*/ 0 h 23"/>
                <a:gd name="T2" fmla="*/ 0 w 26"/>
                <a:gd name="T3" fmla="*/ 7 h 23"/>
                <a:gd name="T4" fmla="*/ 12 w 26"/>
                <a:gd name="T5" fmla="*/ 11 h 23"/>
                <a:gd name="T6" fmla="*/ 12 w 26"/>
                <a:gd name="T7" fmla="*/ 0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8" name="Freeform 88"/>
            <p:cNvSpPr>
              <a:spLocks/>
            </p:cNvSpPr>
            <p:nvPr/>
          </p:nvSpPr>
          <p:spPr bwMode="invGray">
            <a:xfrm>
              <a:off x="4598" y="3353"/>
              <a:ext cx="24" cy="33"/>
            </a:xfrm>
            <a:custGeom>
              <a:avLst/>
              <a:gdLst>
                <a:gd name="T0" fmla="*/ 16 w 32"/>
                <a:gd name="T1" fmla="*/ 0 h 44"/>
                <a:gd name="T2" fmla="*/ 6 w 32"/>
                <a:gd name="T3" fmla="*/ 6 h 44"/>
                <a:gd name="T4" fmla="*/ 7 w 32"/>
                <a:gd name="T5" fmla="*/ 18 h 44"/>
                <a:gd name="T6" fmla="*/ 14 w 32"/>
                <a:gd name="T7" fmla="*/ 20 h 44"/>
                <a:gd name="T8" fmla="*/ 16 w 32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79" name="Freeform 89"/>
            <p:cNvSpPr>
              <a:spLocks/>
            </p:cNvSpPr>
            <p:nvPr/>
          </p:nvSpPr>
          <p:spPr bwMode="invGray">
            <a:xfrm>
              <a:off x="4632" y="3396"/>
              <a:ext cx="26" cy="33"/>
            </a:xfrm>
            <a:custGeom>
              <a:avLst/>
              <a:gdLst>
                <a:gd name="T0" fmla="*/ 18 w 34"/>
                <a:gd name="T1" fmla="*/ 0 h 44"/>
                <a:gd name="T2" fmla="*/ 6 w 34"/>
                <a:gd name="T3" fmla="*/ 5 h 44"/>
                <a:gd name="T4" fmla="*/ 8 w 34"/>
                <a:gd name="T5" fmla="*/ 18 h 44"/>
                <a:gd name="T6" fmla="*/ 15 w 34"/>
                <a:gd name="T7" fmla="*/ 20 h 44"/>
                <a:gd name="T8" fmla="*/ 18 w 3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0" name="Freeform 90"/>
            <p:cNvSpPr>
              <a:spLocks/>
            </p:cNvSpPr>
            <p:nvPr/>
          </p:nvSpPr>
          <p:spPr bwMode="invGray">
            <a:xfrm>
              <a:off x="4659" y="3459"/>
              <a:ext cx="28" cy="28"/>
            </a:xfrm>
            <a:custGeom>
              <a:avLst/>
              <a:gdLst>
                <a:gd name="T0" fmla="*/ 18 w 38"/>
                <a:gd name="T1" fmla="*/ 2 h 37"/>
                <a:gd name="T2" fmla="*/ 5 w 38"/>
                <a:gd name="T3" fmla="*/ 2 h 37"/>
                <a:gd name="T4" fmla="*/ 7 w 38"/>
                <a:gd name="T5" fmla="*/ 14 h 37"/>
                <a:gd name="T6" fmla="*/ 14 w 38"/>
                <a:gd name="T7" fmla="*/ 17 h 37"/>
                <a:gd name="T8" fmla="*/ 18 w 38"/>
                <a:gd name="T9" fmla="*/ 2 h 3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1" name="Freeform 91"/>
            <p:cNvSpPr>
              <a:spLocks/>
            </p:cNvSpPr>
            <p:nvPr/>
          </p:nvSpPr>
          <p:spPr bwMode="invGray">
            <a:xfrm>
              <a:off x="4693" y="3449"/>
              <a:ext cx="28" cy="26"/>
            </a:xfrm>
            <a:custGeom>
              <a:avLst/>
              <a:gdLst>
                <a:gd name="T0" fmla="*/ 18 w 38"/>
                <a:gd name="T1" fmla="*/ 2 h 34"/>
                <a:gd name="T2" fmla="*/ 5 w 38"/>
                <a:gd name="T3" fmla="*/ 2 h 34"/>
                <a:gd name="T4" fmla="*/ 9 w 38"/>
                <a:gd name="T5" fmla="*/ 13 h 34"/>
                <a:gd name="T6" fmla="*/ 15 w 38"/>
                <a:gd name="T7" fmla="*/ 13 h 34"/>
                <a:gd name="T8" fmla="*/ 18 w 38"/>
                <a:gd name="T9" fmla="*/ 2 h 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2" name="Freeform 92"/>
            <p:cNvSpPr>
              <a:spLocks/>
            </p:cNvSpPr>
            <p:nvPr/>
          </p:nvSpPr>
          <p:spPr bwMode="invGray">
            <a:xfrm>
              <a:off x="4683" y="3413"/>
              <a:ext cx="26" cy="20"/>
            </a:xfrm>
            <a:custGeom>
              <a:avLst/>
              <a:gdLst>
                <a:gd name="T0" fmla="*/ 17 w 35"/>
                <a:gd name="T1" fmla="*/ 1 h 27"/>
                <a:gd name="T2" fmla="*/ 5 w 35"/>
                <a:gd name="T3" fmla="*/ 1 h 27"/>
                <a:gd name="T4" fmla="*/ 7 w 35"/>
                <a:gd name="T5" fmla="*/ 8 h 27"/>
                <a:gd name="T6" fmla="*/ 14 w 35"/>
                <a:gd name="T7" fmla="*/ 10 h 27"/>
                <a:gd name="T8" fmla="*/ 17 w 35"/>
                <a:gd name="T9" fmla="*/ 1 h 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3" name="Freeform 93"/>
            <p:cNvSpPr>
              <a:spLocks/>
            </p:cNvSpPr>
            <p:nvPr/>
          </p:nvSpPr>
          <p:spPr bwMode="invGray">
            <a:xfrm>
              <a:off x="4657" y="3388"/>
              <a:ext cx="26" cy="35"/>
            </a:xfrm>
            <a:custGeom>
              <a:avLst/>
              <a:gdLst>
                <a:gd name="T0" fmla="*/ 16 w 35"/>
                <a:gd name="T1" fmla="*/ 9 h 47"/>
                <a:gd name="T2" fmla="*/ 10 w 35"/>
                <a:gd name="T3" fmla="*/ 1 h 47"/>
                <a:gd name="T4" fmla="*/ 5 w 35"/>
                <a:gd name="T5" fmla="*/ 14 h 47"/>
                <a:gd name="T6" fmla="*/ 10 w 35"/>
                <a:gd name="T7" fmla="*/ 19 h 47"/>
                <a:gd name="T8" fmla="*/ 15 w 35"/>
                <a:gd name="T9" fmla="*/ 16 h 47"/>
                <a:gd name="T10" fmla="*/ 16 w 35"/>
                <a:gd name="T11" fmla="*/ 9 h 4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4" name="Freeform 94"/>
            <p:cNvSpPr>
              <a:spLocks/>
            </p:cNvSpPr>
            <p:nvPr/>
          </p:nvSpPr>
          <p:spPr bwMode="invGray">
            <a:xfrm>
              <a:off x="4625" y="3372"/>
              <a:ext cx="24" cy="26"/>
            </a:xfrm>
            <a:custGeom>
              <a:avLst/>
              <a:gdLst>
                <a:gd name="T0" fmla="*/ 13 w 32"/>
                <a:gd name="T1" fmla="*/ 5 h 35"/>
                <a:gd name="T2" fmla="*/ 6 w 32"/>
                <a:gd name="T3" fmla="*/ 1 h 35"/>
                <a:gd name="T4" fmla="*/ 7 w 32"/>
                <a:gd name="T5" fmla="*/ 13 h 35"/>
                <a:gd name="T6" fmla="*/ 14 w 32"/>
                <a:gd name="T7" fmla="*/ 15 h 35"/>
                <a:gd name="T8" fmla="*/ 13 w 32"/>
                <a:gd name="T9" fmla="*/ 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5" name="Freeform 95"/>
            <p:cNvSpPr>
              <a:spLocks/>
            </p:cNvSpPr>
            <p:nvPr/>
          </p:nvSpPr>
          <p:spPr bwMode="invGray">
            <a:xfrm>
              <a:off x="4665" y="3425"/>
              <a:ext cx="24" cy="26"/>
            </a:xfrm>
            <a:custGeom>
              <a:avLst/>
              <a:gdLst>
                <a:gd name="T0" fmla="*/ 13 w 32"/>
                <a:gd name="T1" fmla="*/ 5 h 35"/>
                <a:gd name="T2" fmla="*/ 6 w 32"/>
                <a:gd name="T3" fmla="*/ 1 h 35"/>
                <a:gd name="T4" fmla="*/ 7 w 32"/>
                <a:gd name="T5" fmla="*/ 13 h 35"/>
                <a:gd name="T6" fmla="*/ 14 w 32"/>
                <a:gd name="T7" fmla="*/ 15 h 35"/>
                <a:gd name="T8" fmla="*/ 13 w 32"/>
                <a:gd name="T9" fmla="*/ 5 h 3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6" name="Freeform 96"/>
            <p:cNvSpPr>
              <a:spLocks/>
            </p:cNvSpPr>
            <p:nvPr/>
          </p:nvSpPr>
          <p:spPr bwMode="invGray">
            <a:xfrm>
              <a:off x="3055" y="2051"/>
              <a:ext cx="141" cy="108"/>
            </a:xfrm>
            <a:custGeom>
              <a:avLst/>
              <a:gdLst>
                <a:gd name="T0" fmla="*/ 95 w 189"/>
                <a:gd name="T1" fmla="*/ 2 h 144"/>
                <a:gd name="T2" fmla="*/ 103 w 189"/>
                <a:gd name="T3" fmla="*/ 2 h 144"/>
                <a:gd name="T4" fmla="*/ 105 w 189"/>
                <a:gd name="T5" fmla="*/ 9 h 144"/>
                <a:gd name="T6" fmla="*/ 104 w 189"/>
                <a:gd name="T7" fmla="*/ 14 h 144"/>
                <a:gd name="T8" fmla="*/ 73 w 189"/>
                <a:gd name="T9" fmla="*/ 25 h 144"/>
                <a:gd name="T10" fmla="*/ 60 w 189"/>
                <a:gd name="T11" fmla="*/ 33 h 144"/>
                <a:gd name="T12" fmla="*/ 54 w 189"/>
                <a:gd name="T13" fmla="*/ 35 h 144"/>
                <a:gd name="T14" fmla="*/ 40 w 189"/>
                <a:gd name="T15" fmla="*/ 47 h 144"/>
                <a:gd name="T16" fmla="*/ 42 w 189"/>
                <a:gd name="T17" fmla="*/ 52 h 144"/>
                <a:gd name="T18" fmla="*/ 46 w 189"/>
                <a:gd name="T19" fmla="*/ 65 h 144"/>
                <a:gd name="T20" fmla="*/ 60 w 189"/>
                <a:gd name="T21" fmla="*/ 71 h 144"/>
                <a:gd name="T22" fmla="*/ 51 w 189"/>
                <a:gd name="T23" fmla="*/ 79 h 144"/>
                <a:gd name="T24" fmla="*/ 46 w 189"/>
                <a:gd name="T25" fmla="*/ 74 h 144"/>
                <a:gd name="T26" fmla="*/ 40 w 189"/>
                <a:gd name="T27" fmla="*/ 76 h 144"/>
                <a:gd name="T28" fmla="*/ 12 w 189"/>
                <a:gd name="T29" fmla="*/ 69 h 144"/>
                <a:gd name="T30" fmla="*/ 10 w 189"/>
                <a:gd name="T31" fmla="*/ 60 h 144"/>
                <a:gd name="T32" fmla="*/ 26 w 189"/>
                <a:gd name="T33" fmla="*/ 51 h 144"/>
                <a:gd name="T34" fmla="*/ 28 w 189"/>
                <a:gd name="T35" fmla="*/ 43 h 144"/>
                <a:gd name="T36" fmla="*/ 26 w 189"/>
                <a:gd name="T37" fmla="*/ 36 h 144"/>
                <a:gd name="T38" fmla="*/ 40 w 189"/>
                <a:gd name="T39" fmla="*/ 26 h 144"/>
                <a:gd name="T40" fmla="*/ 54 w 189"/>
                <a:gd name="T41" fmla="*/ 20 h 144"/>
                <a:gd name="T42" fmla="*/ 63 w 189"/>
                <a:gd name="T43" fmla="*/ 14 h 144"/>
                <a:gd name="T44" fmla="*/ 95 w 189"/>
                <a:gd name="T45" fmla="*/ 2 h 144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7" name="Freeform 97"/>
            <p:cNvSpPr>
              <a:spLocks/>
            </p:cNvSpPr>
            <p:nvPr/>
          </p:nvSpPr>
          <p:spPr bwMode="invGray">
            <a:xfrm>
              <a:off x="3139" y="2155"/>
              <a:ext cx="40" cy="12"/>
            </a:xfrm>
            <a:custGeom>
              <a:avLst/>
              <a:gdLst>
                <a:gd name="T0" fmla="*/ 14 w 53"/>
                <a:gd name="T1" fmla="*/ 0 h 17"/>
                <a:gd name="T2" fmla="*/ 7 w 53"/>
                <a:gd name="T3" fmla="*/ 1 h 17"/>
                <a:gd name="T4" fmla="*/ 18 w 53"/>
                <a:gd name="T5" fmla="*/ 8 h 17"/>
                <a:gd name="T6" fmla="*/ 25 w 53"/>
                <a:gd name="T7" fmla="*/ 7 h 17"/>
                <a:gd name="T8" fmla="*/ 14 w 53"/>
                <a:gd name="T9" fmla="*/ 0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8" name="Freeform 98"/>
            <p:cNvSpPr>
              <a:spLocks/>
            </p:cNvSpPr>
            <p:nvPr/>
          </p:nvSpPr>
          <p:spPr bwMode="invGray">
            <a:xfrm>
              <a:off x="3344" y="1999"/>
              <a:ext cx="42" cy="28"/>
            </a:xfrm>
            <a:custGeom>
              <a:avLst/>
              <a:gdLst>
                <a:gd name="T0" fmla="*/ 31 w 57"/>
                <a:gd name="T1" fmla="*/ 2 h 37"/>
                <a:gd name="T2" fmla="*/ 13 w 57"/>
                <a:gd name="T3" fmla="*/ 14 h 37"/>
                <a:gd name="T4" fmla="*/ 6 w 57"/>
                <a:gd name="T5" fmla="*/ 20 h 37"/>
                <a:gd name="T6" fmla="*/ 5 w 57"/>
                <a:gd name="T7" fmla="*/ 2 h 37"/>
                <a:gd name="T8" fmla="*/ 11 w 57"/>
                <a:gd name="T9" fmla="*/ 0 h 37"/>
                <a:gd name="T10" fmla="*/ 31 w 57"/>
                <a:gd name="T11" fmla="*/ 2 h 3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89" name="Freeform 99"/>
            <p:cNvSpPr>
              <a:spLocks/>
            </p:cNvSpPr>
            <p:nvPr/>
          </p:nvSpPr>
          <p:spPr bwMode="invGray">
            <a:xfrm>
              <a:off x="3374" y="2012"/>
              <a:ext cx="50" cy="20"/>
            </a:xfrm>
            <a:custGeom>
              <a:avLst/>
              <a:gdLst>
                <a:gd name="T0" fmla="*/ 15 w 68"/>
                <a:gd name="T1" fmla="*/ 0 h 26"/>
                <a:gd name="T2" fmla="*/ 6 w 68"/>
                <a:gd name="T3" fmla="*/ 4 h 26"/>
                <a:gd name="T4" fmla="*/ 31 w 68"/>
                <a:gd name="T5" fmla="*/ 15 h 26"/>
                <a:gd name="T6" fmla="*/ 34 w 68"/>
                <a:gd name="T7" fmla="*/ 14 h 26"/>
                <a:gd name="T8" fmla="*/ 15 w 68"/>
                <a:gd name="T9" fmla="*/ 0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0" name="Freeform 100"/>
            <p:cNvSpPr>
              <a:spLocks/>
            </p:cNvSpPr>
            <p:nvPr/>
          </p:nvSpPr>
          <p:spPr bwMode="invGray">
            <a:xfrm>
              <a:off x="3428" y="2015"/>
              <a:ext cx="50" cy="32"/>
            </a:xfrm>
            <a:custGeom>
              <a:avLst/>
              <a:gdLst>
                <a:gd name="T0" fmla="*/ 29 w 66"/>
                <a:gd name="T1" fmla="*/ 5 h 43"/>
                <a:gd name="T2" fmla="*/ 15 w 66"/>
                <a:gd name="T3" fmla="*/ 5 h 43"/>
                <a:gd name="T4" fmla="*/ 6 w 66"/>
                <a:gd name="T5" fmla="*/ 5 h 43"/>
                <a:gd name="T6" fmla="*/ 5 w 66"/>
                <a:gd name="T7" fmla="*/ 19 h 43"/>
                <a:gd name="T8" fmla="*/ 18 w 66"/>
                <a:gd name="T9" fmla="*/ 24 h 43"/>
                <a:gd name="T10" fmla="*/ 36 w 66"/>
                <a:gd name="T11" fmla="*/ 15 h 43"/>
                <a:gd name="T12" fmla="*/ 29 w 66"/>
                <a:gd name="T13" fmla="*/ 5 h 4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1" name="Freeform 101"/>
            <p:cNvSpPr>
              <a:spLocks/>
            </p:cNvSpPr>
            <p:nvPr/>
          </p:nvSpPr>
          <p:spPr bwMode="invGray">
            <a:xfrm>
              <a:off x="3777" y="2042"/>
              <a:ext cx="88" cy="31"/>
            </a:xfrm>
            <a:custGeom>
              <a:avLst/>
              <a:gdLst>
                <a:gd name="T0" fmla="*/ 8 w 117"/>
                <a:gd name="T1" fmla="*/ 0 h 41"/>
                <a:gd name="T2" fmla="*/ 5 w 117"/>
                <a:gd name="T3" fmla="*/ 9 h 41"/>
                <a:gd name="T4" fmla="*/ 29 w 117"/>
                <a:gd name="T5" fmla="*/ 17 h 41"/>
                <a:gd name="T6" fmla="*/ 43 w 117"/>
                <a:gd name="T7" fmla="*/ 20 h 41"/>
                <a:gd name="T8" fmla="*/ 63 w 117"/>
                <a:gd name="T9" fmla="*/ 13 h 41"/>
                <a:gd name="T10" fmla="*/ 44 w 117"/>
                <a:gd name="T11" fmla="*/ 2 h 41"/>
                <a:gd name="T12" fmla="*/ 8 w 117"/>
                <a:gd name="T13" fmla="*/ 0 h 4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2" name="Freeform 102"/>
            <p:cNvSpPr>
              <a:spLocks/>
            </p:cNvSpPr>
            <p:nvPr/>
          </p:nvSpPr>
          <p:spPr bwMode="invGray">
            <a:xfrm>
              <a:off x="3867" y="2041"/>
              <a:ext cx="46" cy="24"/>
            </a:xfrm>
            <a:custGeom>
              <a:avLst/>
              <a:gdLst>
                <a:gd name="T0" fmla="*/ 18 w 62"/>
                <a:gd name="T1" fmla="*/ 2 h 32"/>
                <a:gd name="T2" fmla="*/ 34 w 62"/>
                <a:gd name="T3" fmla="*/ 6 h 32"/>
                <a:gd name="T4" fmla="*/ 16 w 62"/>
                <a:gd name="T5" fmla="*/ 18 h 32"/>
                <a:gd name="T6" fmla="*/ 3 w 62"/>
                <a:gd name="T7" fmla="*/ 13 h 32"/>
                <a:gd name="T8" fmla="*/ 18 w 62"/>
                <a:gd name="T9" fmla="*/ 2 h 3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3" name="Freeform 103"/>
            <p:cNvSpPr>
              <a:spLocks/>
            </p:cNvSpPr>
            <p:nvPr/>
          </p:nvSpPr>
          <p:spPr bwMode="invGray">
            <a:xfrm>
              <a:off x="3846" y="2070"/>
              <a:ext cx="37" cy="17"/>
            </a:xfrm>
            <a:custGeom>
              <a:avLst/>
              <a:gdLst>
                <a:gd name="T0" fmla="*/ 11 w 49"/>
                <a:gd name="T1" fmla="*/ 1 h 23"/>
                <a:gd name="T2" fmla="*/ 4 w 49"/>
                <a:gd name="T3" fmla="*/ 3 h 23"/>
                <a:gd name="T4" fmla="*/ 22 w 49"/>
                <a:gd name="T5" fmla="*/ 13 h 23"/>
                <a:gd name="T6" fmla="*/ 11 w 49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4" name="Freeform 104"/>
            <p:cNvSpPr>
              <a:spLocks/>
            </p:cNvSpPr>
            <p:nvPr/>
          </p:nvSpPr>
          <p:spPr bwMode="invGray">
            <a:xfrm>
              <a:off x="4098" y="2294"/>
              <a:ext cx="76" cy="114"/>
            </a:xfrm>
            <a:custGeom>
              <a:avLst/>
              <a:gdLst>
                <a:gd name="T0" fmla="*/ 3 w 102"/>
                <a:gd name="T1" fmla="*/ 0 h 152"/>
                <a:gd name="T2" fmla="*/ 0 w 102"/>
                <a:gd name="T3" fmla="*/ 11 h 152"/>
                <a:gd name="T4" fmla="*/ 7 w 102"/>
                <a:gd name="T5" fmla="*/ 24 h 152"/>
                <a:gd name="T6" fmla="*/ 18 w 102"/>
                <a:gd name="T7" fmla="*/ 41 h 152"/>
                <a:gd name="T8" fmla="*/ 20 w 102"/>
                <a:gd name="T9" fmla="*/ 59 h 152"/>
                <a:gd name="T10" fmla="*/ 45 w 102"/>
                <a:gd name="T11" fmla="*/ 86 h 152"/>
                <a:gd name="T12" fmla="*/ 48 w 102"/>
                <a:gd name="T13" fmla="*/ 70 h 152"/>
                <a:gd name="T14" fmla="*/ 41 w 102"/>
                <a:gd name="T15" fmla="*/ 58 h 152"/>
                <a:gd name="T16" fmla="*/ 34 w 102"/>
                <a:gd name="T17" fmla="*/ 52 h 152"/>
                <a:gd name="T18" fmla="*/ 29 w 102"/>
                <a:gd name="T19" fmla="*/ 42 h 152"/>
                <a:gd name="T20" fmla="*/ 23 w 102"/>
                <a:gd name="T21" fmla="*/ 25 h 152"/>
                <a:gd name="T22" fmla="*/ 2 w 102"/>
                <a:gd name="T23" fmla="*/ 7 h 152"/>
                <a:gd name="T24" fmla="*/ 3 w 102"/>
                <a:gd name="T25" fmla="*/ 0 h 15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5" name="Freeform 105"/>
            <p:cNvSpPr>
              <a:spLocks/>
            </p:cNvSpPr>
            <p:nvPr/>
          </p:nvSpPr>
          <p:spPr bwMode="invGray">
            <a:xfrm>
              <a:off x="4159" y="2412"/>
              <a:ext cx="55" cy="78"/>
            </a:xfrm>
            <a:custGeom>
              <a:avLst/>
              <a:gdLst>
                <a:gd name="T0" fmla="*/ 36 w 74"/>
                <a:gd name="T1" fmla="*/ 13 h 103"/>
                <a:gd name="T2" fmla="*/ 41 w 74"/>
                <a:gd name="T3" fmla="*/ 23 h 103"/>
                <a:gd name="T4" fmla="*/ 16 w 74"/>
                <a:gd name="T5" fmla="*/ 48 h 103"/>
                <a:gd name="T6" fmla="*/ 18 w 74"/>
                <a:gd name="T7" fmla="*/ 58 h 103"/>
                <a:gd name="T8" fmla="*/ 11 w 74"/>
                <a:gd name="T9" fmla="*/ 54 h 103"/>
                <a:gd name="T10" fmla="*/ 3 w 74"/>
                <a:gd name="T11" fmla="*/ 48 h 103"/>
                <a:gd name="T12" fmla="*/ 0 w 74"/>
                <a:gd name="T13" fmla="*/ 47 h 103"/>
                <a:gd name="T14" fmla="*/ 5 w 74"/>
                <a:gd name="T15" fmla="*/ 33 h 103"/>
                <a:gd name="T16" fmla="*/ 7 w 74"/>
                <a:gd name="T17" fmla="*/ 30 h 103"/>
                <a:gd name="T18" fmla="*/ 1 w 74"/>
                <a:gd name="T19" fmla="*/ 14 h 103"/>
                <a:gd name="T20" fmla="*/ 2 w 74"/>
                <a:gd name="T21" fmla="*/ 8 h 103"/>
                <a:gd name="T22" fmla="*/ 14 w 74"/>
                <a:gd name="T23" fmla="*/ 13 h 103"/>
                <a:gd name="T24" fmla="*/ 20 w 74"/>
                <a:gd name="T25" fmla="*/ 20 h 103"/>
                <a:gd name="T26" fmla="*/ 36 w 74"/>
                <a:gd name="T27" fmla="*/ 13 h 103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6" name="Freeform 106"/>
            <p:cNvSpPr>
              <a:spLocks/>
            </p:cNvSpPr>
            <p:nvPr/>
          </p:nvSpPr>
          <p:spPr bwMode="invGray">
            <a:xfrm>
              <a:off x="4123" y="2492"/>
              <a:ext cx="109" cy="189"/>
            </a:xfrm>
            <a:custGeom>
              <a:avLst/>
              <a:gdLst>
                <a:gd name="T0" fmla="*/ 46 w 146"/>
                <a:gd name="T1" fmla="*/ 56 h 252"/>
                <a:gd name="T2" fmla="*/ 37 w 146"/>
                <a:gd name="T3" fmla="*/ 60 h 252"/>
                <a:gd name="T4" fmla="*/ 36 w 146"/>
                <a:gd name="T5" fmla="*/ 74 h 252"/>
                <a:gd name="T6" fmla="*/ 12 w 146"/>
                <a:gd name="T7" fmla="*/ 83 h 252"/>
                <a:gd name="T8" fmla="*/ 4 w 146"/>
                <a:gd name="T9" fmla="*/ 95 h 252"/>
                <a:gd name="T10" fmla="*/ 11 w 146"/>
                <a:gd name="T11" fmla="*/ 103 h 252"/>
                <a:gd name="T12" fmla="*/ 4 w 146"/>
                <a:gd name="T13" fmla="*/ 112 h 252"/>
                <a:gd name="T14" fmla="*/ 13 w 146"/>
                <a:gd name="T15" fmla="*/ 142 h 252"/>
                <a:gd name="T16" fmla="*/ 16 w 146"/>
                <a:gd name="T17" fmla="*/ 121 h 252"/>
                <a:gd name="T18" fmla="*/ 12 w 146"/>
                <a:gd name="T19" fmla="*/ 108 h 252"/>
                <a:gd name="T20" fmla="*/ 23 w 146"/>
                <a:gd name="T21" fmla="*/ 99 h 252"/>
                <a:gd name="T22" fmla="*/ 29 w 146"/>
                <a:gd name="T23" fmla="*/ 89 h 252"/>
                <a:gd name="T24" fmla="*/ 37 w 146"/>
                <a:gd name="T25" fmla="*/ 98 h 252"/>
                <a:gd name="T26" fmla="*/ 25 w 146"/>
                <a:gd name="T27" fmla="*/ 107 h 252"/>
                <a:gd name="T28" fmla="*/ 31 w 146"/>
                <a:gd name="T29" fmla="*/ 113 h 252"/>
                <a:gd name="T30" fmla="*/ 38 w 146"/>
                <a:gd name="T31" fmla="*/ 101 h 252"/>
                <a:gd name="T32" fmla="*/ 47 w 146"/>
                <a:gd name="T33" fmla="*/ 104 h 252"/>
                <a:gd name="T34" fmla="*/ 58 w 146"/>
                <a:gd name="T35" fmla="*/ 83 h 252"/>
                <a:gd name="T36" fmla="*/ 63 w 146"/>
                <a:gd name="T37" fmla="*/ 88 h 252"/>
                <a:gd name="T38" fmla="*/ 76 w 146"/>
                <a:gd name="T39" fmla="*/ 83 h 252"/>
                <a:gd name="T40" fmla="*/ 81 w 146"/>
                <a:gd name="T41" fmla="*/ 74 h 252"/>
                <a:gd name="T42" fmla="*/ 79 w 146"/>
                <a:gd name="T43" fmla="*/ 62 h 252"/>
                <a:gd name="T44" fmla="*/ 75 w 146"/>
                <a:gd name="T45" fmla="*/ 56 h 252"/>
                <a:gd name="T46" fmla="*/ 68 w 146"/>
                <a:gd name="T47" fmla="*/ 23 h 252"/>
                <a:gd name="T48" fmla="*/ 52 w 146"/>
                <a:gd name="T49" fmla="*/ 0 h 252"/>
                <a:gd name="T50" fmla="*/ 43 w 146"/>
                <a:gd name="T51" fmla="*/ 7 h 252"/>
                <a:gd name="T52" fmla="*/ 54 w 146"/>
                <a:gd name="T53" fmla="*/ 20 h 252"/>
                <a:gd name="T54" fmla="*/ 54 w 146"/>
                <a:gd name="T55" fmla="*/ 36 h 252"/>
                <a:gd name="T56" fmla="*/ 46 w 146"/>
                <a:gd name="T57" fmla="*/ 56 h 252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7" name="Freeform 107"/>
            <p:cNvSpPr>
              <a:spLocks/>
            </p:cNvSpPr>
            <p:nvPr/>
          </p:nvSpPr>
          <p:spPr bwMode="invGray">
            <a:xfrm>
              <a:off x="3062" y="1988"/>
              <a:ext cx="52" cy="30"/>
            </a:xfrm>
            <a:custGeom>
              <a:avLst/>
              <a:gdLst>
                <a:gd name="T0" fmla="*/ 33 w 70"/>
                <a:gd name="T1" fmla="*/ 0 h 40"/>
                <a:gd name="T2" fmla="*/ 36 w 70"/>
                <a:gd name="T3" fmla="*/ 11 h 40"/>
                <a:gd name="T4" fmla="*/ 22 w 70"/>
                <a:gd name="T5" fmla="*/ 14 h 40"/>
                <a:gd name="T6" fmla="*/ 17 w 70"/>
                <a:gd name="T7" fmla="*/ 23 h 40"/>
                <a:gd name="T8" fmla="*/ 4 w 70"/>
                <a:gd name="T9" fmla="*/ 22 h 40"/>
                <a:gd name="T10" fmla="*/ 1 w 70"/>
                <a:gd name="T11" fmla="*/ 20 h 40"/>
                <a:gd name="T12" fmla="*/ 19 w 70"/>
                <a:gd name="T13" fmla="*/ 11 h 40"/>
                <a:gd name="T14" fmla="*/ 33 w 70"/>
                <a:gd name="T15" fmla="*/ 0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8" name="Freeform 108"/>
            <p:cNvSpPr>
              <a:spLocks/>
            </p:cNvSpPr>
            <p:nvPr/>
          </p:nvSpPr>
          <p:spPr bwMode="invGray">
            <a:xfrm>
              <a:off x="2955" y="1997"/>
              <a:ext cx="19" cy="22"/>
            </a:xfrm>
            <a:custGeom>
              <a:avLst/>
              <a:gdLst>
                <a:gd name="T0" fmla="*/ 10 w 26"/>
                <a:gd name="T1" fmla="*/ 0 h 29"/>
                <a:gd name="T2" fmla="*/ 0 w 26"/>
                <a:gd name="T3" fmla="*/ 11 h 29"/>
                <a:gd name="T4" fmla="*/ 10 w 26"/>
                <a:gd name="T5" fmla="*/ 15 h 29"/>
                <a:gd name="T6" fmla="*/ 10 w 26"/>
                <a:gd name="T7" fmla="*/ 0 h 2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99" name="Freeform 109"/>
            <p:cNvSpPr>
              <a:spLocks/>
            </p:cNvSpPr>
            <p:nvPr/>
          </p:nvSpPr>
          <p:spPr bwMode="invGray">
            <a:xfrm>
              <a:off x="2979" y="1996"/>
              <a:ext cx="37" cy="27"/>
            </a:xfrm>
            <a:custGeom>
              <a:avLst/>
              <a:gdLst>
                <a:gd name="T0" fmla="*/ 8 w 49"/>
                <a:gd name="T1" fmla="*/ 4 h 36"/>
                <a:gd name="T2" fmla="*/ 0 w 49"/>
                <a:gd name="T3" fmla="*/ 11 h 36"/>
                <a:gd name="T4" fmla="*/ 4 w 49"/>
                <a:gd name="T5" fmla="*/ 18 h 36"/>
                <a:gd name="T6" fmla="*/ 11 w 49"/>
                <a:gd name="T7" fmla="*/ 20 h 36"/>
                <a:gd name="T8" fmla="*/ 23 w 49"/>
                <a:gd name="T9" fmla="*/ 15 h 36"/>
                <a:gd name="T10" fmla="*/ 8 w 49"/>
                <a:gd name="T11" fmla="*/ 4 h 3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0" name="Freeform 110"/>
            <p:cNvSpPr>
              <a:spLocks/>
            </p:cNvSpPr>
            <p:nvPr/>
          </p:nvSpPr>
          <p:spPr bwMode="invGray">
            <a:xfrm>
              <a:off x="3040" y="1987"/>
              <a:ext cx="20" cy="16"/>
            </a:xfrm>
            <a:custGeom>
              <a:avLst/>
              <a:gdLst>
                <a:gd name="T0" fmla="*/ 6 w 27"/>
                <a:gd name="T1" fmla="*/ 0 h 22"/>
                <a:gd name="T2" fmla="*/ 1 w 27"/>
                <a:gd name="T3" fmla="*/ 7 h 22"/>
                <a:gd name="T4" fmla="*/ 10 w 27"/>
                <a:gd name="T5" fmla="*/ 12 h 22"/>
                <a:gd name="T6" fmla="*/ 6 w 27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1" name="Freeform 111"/>
            <p:cNvSpPr>
              <a:spLocks/>
            </p:cNvSpPr>
            <p:nvPr/>
          </p:nvSpPr>
          <p:spPr bwMode="invGray">
            <a:xfrm>
              <a:off x="3022" y="2005"/>
              <a:ext cx="15" cy="13"/>
            </a:xfrm>
            <a:custGeom>
              <a:avLst/>
              <a:gdLst>
                <a:gd name="T0" fmla="*/ 6 w 20"/>
                <a:gd name="T1" fmla="*/ 0 h 18"/>
                <a:gd name="T2" fmla="*/ 5 w 20"/>
                <a:gd name="T3" fmla="*/ 9 h 18"/>
                <a:gd name="T4" fmla="*/ 6 w 20"/>
                <a:gd name="T5" fmla="*/ 0 h 18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2" name="Freeform 112"/>
            <p:cNvSpPr>
              <a:spLocks/>
            </p:cNvSpPr>
            <p:nvPr/>
          </p:nvSpPr>
          <p:spPr bwMode="invGray">
            <a:xfrm>
              <a:off x="4162" y="2021"/>
              <a:ext cx="18" cy="33"/>
            </a:xfrm>
            <a:custGeom>
              <a:avLst/>
              <a:gdLst>
                <a:gd name="T0" fmla="*/ 14 w 24"/>
                <a:gd name="T1" fmla="*/ 0 h 44"/>
                <a:gd name="T2" fmla="*/ 5 w 24"/>
                <a:gd name="T3" fmla="*/ 9 h 44"/>
                <a:gd name="T4" fmla="*/ 0 w 24"/>
                <a:gd name="T5" fmla="*/ 20 h 44"/>
                <a:gd name="T6" fmla="*/ 9 w 24"/>
                <a:gd name="T7" fmla="*/ 23 h 44"/>
                <a:gd name="T8" fmla="*/ 14 w 24"/>
                <a:gd name="T9" fmla="*/ 0 h 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3" name="Freeform 113"/>
            <p:cNvSpPr>
              <a:spLocks/>
            </p:cNvSpPr>
            <p:nvPr/>
          </p:nvSpPr>
          <p:spPr bwMode="invGray">
            <a:xfrm>
              <a:off x="3278" y="3473"/>
              <a:ext cx="31" cy="18"/>
            </a:xfrm>
            <a:custGeom>
              <a:avLst/>
              <a:gdLst>
                <a:gd name="T0" fmla="*/ 17 w 41"/>
                <a:gd name="T1" fmla="*/ 0 h 24"/>
                <a:gd name="T2" fmla="*/ 15 w 41"/>
                <a:gd name="T3" fmla="*/ 14 h 24"/>
                <a:gd name="T4" fmla="*/ 17 w 41"/>
                <a:gd name="T5" fmla="*/ 0 h 24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4" name="Freeform 114"/>
            <p:cNvSpPr>
              <a:spLocks/>
            </p:cNvSpPr>
            <p:nvPr/>
          </p:nvSpPr>
          <p:spPr bwMode="invGray">
            <a:xfrm>
              <a:off x="3318" y="3466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5" name="Freeform 115"/>
            <p:cNvSpPr>
              <a:spLocks/>
            </p:cNvSpPr>
            <p:nvPr/>
          </p:nvSpPr>
          <p:spPr bwMode="invGray">
            <a:xfrm>
              <a:off x="3251" y="3312"/>
              <a:ext cx="9" cy="15"/>
            </a:xfrm>
            <a:custGeom>
              <a:avLst/>
              <a:gdLst>
                <a:gd name="T0" fmla="*/ 5 w 13"/>
                <a:gd name="T1" fmla="*/ 3 h 20"/>
                <a:gd name="T2" fmla="*/ 1 w 13"/>
                <a:gd name="T3" fmla="*/ 6 h 20"/>
                <a:gd name="T4" fmla="*/ 4 w 13"/>
                <a:gd name="T5" fmla="*/ 11 h 20"/>
                <a:gd name="T6" fmla="*/ 5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6" name="Freeform 116"/>
            <p:cNvSpPr>
              <a:spLocks/>
            </p:cNvSpPr>
            <p:nvPr/>
          </p:nvSpPr>
          <p:spPr bwMode="invGray">
            <a:xfrm>
              <a:off x="3311" y="3239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7" name="Freeform 117"/>
            <p:cNvSpPr>
              <a:spLocks/>
            </p:cNvSpPr>
            <p:nvPr/>
          </p:nvSpPr>
          <p:spPr bwMode="invGray">
            <a:xfrm>
              <a:off x="3287" y="3238"/>
              <a:ext cx="11" cy="19"/>
            </a:xfrm>
            <a:custGeom>
              <a:avLst/>
              <a:gdLst>
                <a:gd name="T0" fmla="*/ 4 w 14"/>
                <a:gd name="T1" fmla="*/ 0 h 25"/>
                <a:gd name="T2" fmla="*/ 0 w 14"/>
                <a:gd name="T3" fmla="*/ 8 h 25"/>
                <a:gd name="T4" fmla="*/ 7 w 14"/>
                <a:gd name="T5" fmla="*/ 14 h 25"/>
                <a:gd name="T6" fmla="*/ 4 w 14"/>
                <a:gd name="T7" fmla="*/ 0 h 2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8" name="Freeform 118"/>
            <p:cNvSpPr>
              <a:spLocks/>
            </p:cNvSpPr>
            <p:nvPr/>
          </p:nvSpPr>
          <p:spPr bwMode="invGray">
            <a:xfrm>
              <a:off x="3276" y="3260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09" name="Freeform 119"/>
            <p:cNvSpPr>
              <a:spLocks/>
            </p:cNvSpPr>
            <p:nvPr/>
          </p:nvSpPr>
          <p:spPr bwMode="invGray">
            <a:xfrm>
              <a:off x="3251" y="3294"/>
              <a:ext cx="9" cy="15"/>
            </a:xfrm>
            <a:custGeom>
              <a:avLst/>
              <a:gdLst>
                <a:gd name="T0" fmla="*/ 5 w 13"/>
                <a:gd name="T1" fmla="*/ 3 h 20"/>
                <a:gd name="T2" fmla="*/ 1 w 13"/>
                <a:gd name="T3" fmla="*/ 6 h 20"/>
                <a:gd name="T4" fmla="*/ 4 w 13"/>
                <a:gd name="T5" fmla="*/ 11 h 20"/>
                <a:gd name="T6" fmla="*/ 5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0" name="Freeform 120"/>
            <p:cNvSpPr>
              <a:spLocks/>
            </p:cNvSpPr>
            <p:nvPr/>
          </p:nvSpPr>
          <p:spPr bwMode="invGray">
            <a:xfrm>
              <a:off x="3270" y="3281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1" name="Freeform 121"/>
            <p:cNvSpPr>
              <a:spLocks/>
            </p:cNvSpPr>
            <p:nvPr/>
          </p:nvSpPr>
          <p:spPr bwMode="invGray">
            <a:xfrm>
              <a:off x="2537" y="2293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2" name="Freeform 122"/>
            <p:cNvSpPr>
              <a:spLocks/>
            </p:cNvSpPr>
            <p:nvPr/>
          </p:nvSpPr>
          <p:spPr bwMode="invGray">
            <a:xfrm>
              <a:off x="2476" y="2259"/>
              <a:ext cx="10" cy="15"/>
            </a:xfrm>
            <a:custGeom>
              <a:avLst/>
              <a:gdLst>
                <a:gd name="T0" fmla="*/ 6 w 13"/>
                <a:gd name="T1" fmla="*/ 3 h 20"/>
                <a:gd name="T2" fmla="*/ 1 w 13"/>
                <a:gd name="T3" fmla="*/ 6 h 20"/>
                <a:gd name="T4" fmla="*/ 5 w 13"/>
                <a:gd name="T5" fmla="*/ 11 h 20"/>
                <a:gd name="T6" fmla="*/ 6 w 13"/>
                <a:gd name="T7" fmla="*/ 3 h 2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113" name="Freeform 123"/>
            <p:cNvSpPr>
              <a:spLocks/>
            </p:cNvSpPr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>
                <a:gd name="T0" fmla="*/ 452 w 2060"/>
                <a:gd name="T1" fmla="*/ 653 h 1644"/>
                <a:gd name="T2" fmla="*/ 333 w 2060"/>
                <a:gd name="T3" fmla="*/ 595 h 1644"/>
                <a:gd name="T4" fmla="*/ 158 w 2060"/>
                <a:gd name="T5" fmla="*/ 645 h 1644"/>
                <a:gd name="T6" fmla="*/ 46 w 2060"/>
                <a:gd name="T7" fmla="*/ 759 h 1644"/>
                <a:gd name="T8" fmla="*/ 12 w 2060"/>
                <a:gd name="T9" fmla="*/ 941 h 1644"/>
                <a:gd name="T10" fmla="*/ 146 w 2060"/>
                <a:gd name="T11" fmla="*/ 1059 h 1644"/>
                <a:gd name="T12" fmla="*/ 308 w 2060"/>
                <a:gd name="T13" fmla="*/ 1041 h 1644"/>
                <a:gd name="T14" fmla="*/ 396 w 2060"/>
                <a:gd name="T15" fmla="*/ 1138 h 1644"/>
                <a:gd name="T16" fmla="*/ 452 w 2060"/>
                <a:gd name="T17" fmla="*/ 1447 h 1644"/>
                <a:gd name="T18" fmla="*/ 497 w 2060"/>
                <a:gd name="T19" fmla="*/ 1628 h 1644"/>
                <a:gd name="T20" fmla="*/ 704 w 2060"/>
                <a:gd name="T21" fmla="*/ 1574 h 1644"/>
                <a:gd name="T22" fmla="*/ 817 w 2060"/>
                <a:gd name="T23" fmla="*/ 1380 h 1644"/>
                <a:gd name="T24" fmla="*/ 885 w 2060"/>
                <a:gd name="T25" fmla="*/ 1153 h 1644"/>
                <a:gd name="T26" fmla="*/ 998 w 2060"/>
                <a:gd name="T27" fmla="*/ 999 h 1644"/>
                <a:gd name="T28" fmla="*/ 796 w 2060"/>
                <a:gd name="T29" fmla="*/ 856 h 1644"/>
                <a:gd name="T30" fmla="*/ 817 w 2060"/>
                <a:gd name="T31" fmla="*/ 819 h 1644"/>
                <a:gd name="T32" fmla="*/ 1003 w 2060"/>
                <a:gd name="T33" fmla="*/ 916 h 1644"/>
                <a:gd name="T34" fmla="*/ 1098 w 2060"/>
                <a:gd name="T35" fmla="*/ 792 h 1644"/>
                <a:gd name="T36" fmla="*/ 1046 w 2060"/>
                <a:gd name="T37" fmla="*/ 763 h 1644"/>
                <a:gd name="T38" fmla="*/ 929 w 2060"/>
                <a:gd name="T39" fmla="*/ 716 h 1644"/>
                <a:gd name="T40" fmla="*/ 1141 w 2060"/>
                <a:gd name="T41" fmla="*/ 761 h 1644"/>
                <a:gd name="T42" fmla="*/ 1296 w 2060"/>
                <a:gd name="T43" fmla="*/ 852 h 1644"/>
                <a:gd name="T44" fmla="*/ 1373 w 2060"/>
                <a:gd name="T45" fmla="*/ 1033 h 1644"/>
                <a:gd name="T46" fmla="*/ 1608 w 2060"/>
                <a:gd name="T47" fmla="*/ 847 h 1644"/>
                <a:gd name="T48" fmla="*/ 1704 w 2060"/>
                <a:gd name="T49" fmla="*/ 1030 h 1644"/>
                <a:gd name="T50" fmla="*/ 1707 w 2060"/>
                <a:gd name="T51" fmla="*/ 874 h 1644"/>
                <a:gd name="T52" fmla="*/ 1759 w 2060"/>
                <a:gd name="T53" fmla="*/ 800 h 1644"/>
                <a:gd name="T54" fmla="*/ 1783 w 2060"/>
                <a:gd name="T55" fmla="*/ 544 h 1644"/>
                <a:gd name="T56" fmla="*/ 1824 w 2060"/>
                <a:gd name="T57" fmla="*/ 528 h 1644"/>
                <a:gd name="T58" fmla="*/ 1844 w 2060"/>
                <a:gd name="T59" fmla="*/ 427 h 1644"/>
                <a:gd name="T60" fmla="*/ 1805 w 2060"/>
                <a:gd name="T61" fmla="*/ 226 h 1644"/>
                <a:gd name="T62" fmla="*/ 1899 w 2060"/>
                <a:gd name="T63" fmla="*/ 108 h 1644"/>
                <a:gd name="T64" fmla="*/ 1947 w 2060"/>
                <a:gd name="T65" fmla="*/ 209 h 1644"/>
                <a:gd name="T66" fmla="*/ 1943 w 2060"/>
                <a:gd name="T67" fmla="*/ 123 h 1644"/>
                <a:gd name="T68" fmla="*/ 1975 w 2060"/>
                <a:gd name="T69" fmla="*/ 51 h 1644"/>
                <a:gd name="T70" fmla="*/ 2038 w 2060"/>
                <a:gd name="T71" fmla="*/ 0 h 1644"/>
                <a:gd name="T72" fmla="*/ 1820 w 2060"/>
                <a:gd name="T73" fmla="*/ 63 h 1644"/>
                <a:gd name="T74" fmla="*/ 1583 w 2060"/>
                <a:gd name="T75" fmla="*/ 83 h 1644"/>
                <a:gd name="T76" fmla="*/ 1349 w 2060"/>
                <a:gd name="T77" fmla="*/ 30 h 1644"/>
                <a:gd name="T78" fmla="*/ 1132 w 2060"/>
                <a:gd name="T79" fmla="*/ 65 h 1644"/>
                <a:gd name="T80" fmla="*/ 1040 w 2060"/>
                <a:gd name="T81" fmla="*/ 170 h 1644"/>
                <a:gd name="T82" fmla="*/ 926 w 2060"/>
                <a:gd name="T83" fmla="*/ 137 h 1644"/>
                <a:gd name="T84" fmla="*/ 758 w 2060"/>
                <a:gd name="T85" fmla="*/ 183 h 1644"/>
                <a:gd name="T86" fmla="*/ 667 w 2060"/>
                <a:gd name="T87" fmla="*/ 140 h 1644"/>
                <a:gd name="T88" fmla="*/ 364 w 2060"/>
                <a:gd name="T89" fmla="*/ 248 h 1644"/>
                <a:gd name="T90" fmla="*/ 535 w 2060"/>
                <a:gd name="T91" fmla="*/ 213 h 1644"/>
                <a:gd name="T92" fmla="*/ 638 w 2060"/>
                <a:gd name="T93" fmla="*/ 276 h 1644"/>
                <a:gd name="T94" fmla="*/ 443 w 2060"/>
                <a:gd name="T95" fmla="*/ 357 h 1644"/>
                <a:gd name="T96" fmla="*/ 275 w 2060"/>
                <a:gd name="T97" fmla="*/ 416 h 1644"/>
                <a:gd name="T98" fmla="*/ 167 w 2060"/>
                <a:gd name="T99" fmla="*/ 537 h 1644"/>
                <a:gd name="T100" fmla="*/ 283 w 2060"/>
                <a:gd name="T101" fmla="*/ 552 h 1644"/>
                <a:gd name="T102" fmla="*/ 381 w 2060"/>
                <a:gd name="T103" fmla="*/ 573 h 1644"/>
                <a:gd name="T104" fmla="*/ 493 w 2060"/>
                <a:gd name="T105" fmla="*/ 590 h 1644"/>
                <a:gd name="T106" fmla="*/ 487 w 2060"/>
                <a:gd name="T107" fmla="*/ 512 h 1644"/>
                <a:gd name="T108" fmla="*/ 592 w 2060"/>
                <a:gd name="T109" fmla="*/ 548 h 1644"/>
                <a:gd name="T110" fmla="*/ 686 w 2060"/>
                <a:gd name="T111" fmla="*/ 470 h 1644"/>
                <a:gd name="T112" fmla="*/ 772 w 2060"/>
                <a:gd name="T113" fmla="*/ 480 h 1644"/>
                <a:gd name="T114" fmla="*/ 639 w 2060"/>
                <a:gd name="T115" fmla="*/ 598 h 164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19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dash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z="1350">
                <a:solidFill>
                  <a:prstClr val="black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114" name="Picture 7" descr="artplus_nature_naturalcity42_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0450" y="3167063"/>
            <a:ext cx="4425950" cy="298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5" name="Picture 12" descr="artplus_nature_naturalcity42_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426" y="3352800"/>
            <a:ext cx="1654175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6" name="Picture 10" descr="artplus_nature_naturalcity42_c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6400" y="2895602"/>
            <a:ext cx="1112838" cy="866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7" name="Picture 13" descr="artplus_nature_naturalcity42_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76" y="4594227"/>
            <a:ext cx="4911725" cy="188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8" name="Picture 9" descr="artplus_nature_naturalcity42_b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5888" y="3097213"/>
            <a:ext cx="2971800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" name="Picture 8" descr="artplus_nature_naturalcity42_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1993900"/>
            <a:ext cx="1546225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0" name="Picture 11" descr="artplus_nature_naturalcity42_d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101" y="2862265"/>
            <a:ext cx="623888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  <a:prstGeom prst="rect">
            <a:avLst/>
          </a:prstGeom>
        </p:spPr>
        <p:txBody>
          <a:bodyPr/>
          <a:lstStyle>
            <a:lvl1pPr algn="l">
              <a:defRPr sz="3225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1350" b="1" i="1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45378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37743E-6 L -0.21076 0.04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000" y="2400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3400" y="152402"/>
            <a:ext cx="8153400" cy="563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2726951-2D0C-49EE-9E2A-77A83605E175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日期占位符 5"/>
          <p:cNvSpPr>
            <a:spLocks noGrp="1"/>
          </p:cNvSpPr>
          <p:nvPr>
            <p:ph type="dt" sz="half" idx="12"/>
          </p:nvPr>
        </p:nvSpPr>
        <p:spPr>
          <a:xfrm>
            <a:off x="6858000" y="914400"/>
            <a:ext cx="2286000" cy="304800"/>
          </a:xfrm>
        </p:spPr>
        <p:txBody>
          <a:bodyPr/>
          <a:lstStyle>
            <a:lvl1pPr>
              <a:defRPr sz="1350">
                <a:latin typeface="Arial" charset="0"/>
              </a:defRPr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</a:p>
        </p:txBody>
      </p:sp>
    </p:spTree>
    <p:extLst>
      <p:ext uri="{BB962C8B-B14F-4D97-AF65-F5344CB8AC3E}">
        <p14:creationId xmlns:p14="http://schemas.microsoft.com/office/powerpoint/2010/main" val="21321637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>
  <p:cSld name="标题和图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表占位符 2"/>
          <p:cNvSpPr>
            <a:spLocks noGrp="1"/>
          </p:cNvSpPr>
          <p:nvPr>
            <p:ph type="chart" idx="1"/>
          </p:nvPr>
        </p:nvSpPr>
        <p:spPr>
          <a:xfrm>
            <a:off x="685800" y="1905000"/>
            <a:ext cx="7772400" cy="41148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04FDA6-9E7D-4BDD-8AC1-620CFF717081}" type="slidenum">
              <a:rPr lang="zh-CN" altLang="en-US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415462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E69E86-D183-4AA0-B268-FA9896FC2884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61439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8BE3CEA-2EC3-4AAF-BC35-B49FF159E25D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5205021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1C65651-B791-4FB4-BD40-2A082D4C8AA2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754340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067914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DF39DB6-ACDB-40A8-970B-B335ACDE7F33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7701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1"/>
            <a:ext cx="8001000" cy="1216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3924300" cy="4267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3438" y="1752600"/>
            <a:ext cx="3924300" cy="42672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CE32E4-9F6A-4CAA-B97E-45CA5095EDCE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09153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32A3F5A-C0B6-45D1-A0DC-A6B13E588DCC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8199208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1"/>
            <a:ext cx="8001000" cy="12160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445AB9-F655-4D5B-A814-86DE7F838EE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5938417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FED44C-F29D-41B4-B99E-F816D0AB550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202210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/>
          <a:lstStyle>
            <a:lvl1pPr algn="l">
              <a:defRPr sz="1500" b="1">
                <a:solidFill>
                  <a:schemeClr val="tx1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28FFF6A-29ED-4A4D-B6FC-40DAC0E692C1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731817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 dirty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A3F520-0C52-44FE-96CE-B33059AD2D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344311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tHorz">
          <a:fgClr>
            <a:schemeClr val="bg2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752600"/>
            <a:ext cx="80010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7" name="AutoShape 7"/>
          <p:cNvSpPr>
            <a:spLocks noChangeArrowheads="1"/>
          </p:cNvSpPr>
          <p:nvPr/>
        </p:nvSpPr>
        <p:spPr bwMode="auto">
          <a:xfrm>
            <a:off x="592139" y="971550"/>
            <a:ext cx="7959725" cy="109538"/>
          </a:xfrm>
          <a:custGeom>
            <a:avLst/>
            <a:gdLst>
              <a:gd name="T0" fmla="*/ 0 w 1000"/>
              <a:gd name="T1" fmla="*/ 0 h 1000"/>
              <a:gd name="T2" fmla="*/ 2147483647 w 1000"/>
              <a:gd name="T3" fmla="*/ 0 h 1000"/>
              <a:gd name="T4" fmla="*/ 2147483647 w 1000"/>
              <a:gd name="T5" fmla="*/ 2147483647 h 1000"/>
              <a:gd name="T6" fmla="*/ 0 w 1000"/>
              <a:gd name="T7" fmla="*/ 2147483647 h 1000"/>
              <a:gd name="T8" fmla="*/ 0 w 1000"/>
              <a:gd name="T9" fmla="*/ 0 h 1000"/>
              <a:gd name="T10" fmla="*/ 2147483647 w 1000"/>
              <a:gd name="T11" fmla="*/ 0 h 10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lnTo>
                  <a:pt x="0" y="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chemeClr val="accent2"/>
          </a:solidFill>
          <a:ln w="9525">
            <a:solidFill>
              <a:schemeClr val="accent2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028" name="Line 8"/>
          <p:cNvSpPr>
            <a:spLocks noChangeShapeType="1"/>
          </p:cNvSpPr>
          <p:nvPr/>
        </p:nvSpPr>
        <p:spPr bwMode="auto">
          <a:xfrm flipV="1">
            <a:off x="609600" y="61722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sp>
        <p:nvSpPr>
          <p:cNvPr id="12297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900"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298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ea typeface="宋体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299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19812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9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4F7AE43-F28D-448B-8C5C-01CF6EC652D6}" type="slidenum">
              <a:rPr lang="en-US" altLang="zh-CN">
                <a:solidFill>
                  <a:prstClr val="black"/>
                </a:solidFill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zh-CN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7830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itchFamily="34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itchFamily="34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itchFamily="34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itchFamily="34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850">
          <a:solidFill>
            <a:schemeClr val="tx2"/>
          </a:solidFill>
          <a:latin typeface="Verdana" pitchFamily="34" charset="0"/>
        </a:defRPr>
      </a:lvl9pPr>
    </p:titleStyle>
    <p:bodyStyle>
      <a:lvl1pPr marL="352425" indent="-352425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2250">
          <a:solidFill>
            <a:schemeClr val="tx1"/>
          </a:solidFill>
          <a:latin typeface="+mn-lt"/>
          <a:ea typeface="+mn-ea"/>
          <a:cs typeface="+mn-cs"/>
        </a:defRPr>
      </a:lvl1pPr>
      <a:lvl2pPr marL="681038" indent="-327422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950">
          <a:solidFill>
            <a:schemeClr val="tx1"/>
          </a:solidFill>
          <a:latin typeface="+mn-lt"/>
        </a:defRPr>
      </a:lvl2pPr>
      <a:lvl3pPr marL="978694" indent="-296466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o"/>
        <a:defRPr sz="1725">
          <a:solidFill>
            <a:schemeClr val="tx1"/>
          </a:solidFill>
          <a:latin typeface="+mn-lt"/>
        </a:defRPr>
      </a:lvl3pPr>
      <a:lvl4pPr marL="1270397" indent="-2905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n"/>
        <a:defRPr sz="1500">
          <a:solidFill>
            <a:schemeClr val="tx1"/>
          </a:solidFill>
          <a:latin typeface="+mn-lt"/>
        </a:defRPr>
      </a:lvl4pPr>
      <a:lvl5pPr marL="1570435" indent="-298847" algn="l" rtl="0" eaLnBrk="0" fontAlgn="base" hangingPunct="0">
        <a:spcBef>
          <a:spcPct val="25000"/>
        </a:spcBef>
        <a:spcAft>
          <a:spcPct val="0"/>
        </a:spcAft>
        <a:buClr>
          <a:schemeClr val="accent2"/>
        </a:buClr>
        <a:buFont typeface="Wingdings" panose="05000000000000000000" pitchFamily="2" charset="2"/>
        <a:buChar char="§"/>
        <a:defRPr sz="1500">
          <a:solidFill>
            <a:schemeClr val="tx1"/>
          </a:solidFill>
          <a:latin typeface="+mn-lt"/>
        </a:defRPr>
      </a:lvl5pPr>
      <a:lvl6pPr marL="1913335" indent="-298847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6pPr>
      <a:lvl7pPr marL="2256235" indent="-298847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7pPr>
      <a:lvl8pPr marL="2599135" indent="-298847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8pPr>
      <a:lvl9pPr marL="2942035" indent="-298847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5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8" descr="a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5925" y="928688"/>
            <a:ext cx="135255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29" descr="b_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338" y="2333625"/>
            <a:ext cx="809625" cy="35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6" name="矩形 4"/>
          <p:cNvSpPr>
            <a:spLocks noChangeArrowheads="1"/>
          </p:cNvSpPr>
          <p:nvPr/>
        </p:nvSpPr>
        <p:spPr bwMode="auto">
          <a:xfrm>
            <a:off x="208141" y="4418966"/>
            <a:ext cx="5014623" cy="1495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ctr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504D"/>
              </a:buClr>
            </a:pPr>
            <a:r>
              <a:rPr lang="zh-CN" altLang="en-US" sz="2000" b="1" dirty="0" smtClean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汇报人：于方杰</a:t>
            </a:r>
            <a:endParaRPr lang="en-US" altLang="zh-CN" sz="2000" b="1" dirty="0" smtClean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algn="ctr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504D"/>
              </a:buClr>
            </a:pP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</a:rPr>
              <a:t>中国海洋大学信息科学与工程学院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  <a:p>
            <a:pPr algn="ctr" eaLnBrk="1" fontAlgn="base" hangingPunct="1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C0504D"/>
              </a:buClr>
            </a:pP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2016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年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7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月</a:t>
            </a:r>
            <a:r>
              <a:rPr lang="en-US" altLang="zh-CN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22</a:t>
            </a:r>
            <a:r>
              <a:rPr lang="zh-CN" altLang="en-US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lang="zh-CN" altLang="en-US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197" name="图片 6" descr="海大校徽.png"/>
          <p:cNvPicPr preferRelativeResize="0"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68" y="214458"/>
            <a:ext cx="666750" cy="6548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矩形 6"/>
          <p:cNvSpPr>
            <a:spLocks noChangeArrowheads="1"/>
          </p:cNvSpPr>
          <p:nvPr/>
        </p:nvSpPr>
        <p:spPr bwMode="auto">
          <a:xfrm>
            <a:off x="444416" y="1602150"/>
            <a:ext cx="8771021" cy="740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lr>
                <a:srgbClr val="C0504D"/>
              </a:buClr>
              <a:defRPr/>
            </a:pPr>
            <a:r>
              <a:rPr lang="zh-CN" altLang="en-US" sz="4200" b="1" spc="38" dirty="0">
                <a:ln w="19050" cmpd="sng">
                  <a:solidFill>
                    <a:srgbClr val="C00000"/>
                  </a:solidFill>
                  <a:prstDash val="solid"/>
                </a:ln>
                <a:solidFill>
                  <a:srgbClr val="FFFF99"/>
                </a:solidFill>
                <a:effectLst>
                  <a:glow rad="53100">
                    <a:srgbClr val="F79646">
                      <a:satMod val="180000"/>
                      <a:alpha val="30000"/>
                    </a:srgbClr>
                  </a:glow>
                </a:effectLst>
                <a:latin typeface="黑体" pitchFamily="2" charset="-122"/>
                <a:ea typeface="黑体" pitchFamily="2" charset="-122"/>
              </a:rPr>
              <a:t>南海涡旋观测总结报告</a:t>
            </a:r>
          </a:p>
        </p:txBody>
      </p:sp>
      <p:sp>
        <p:nvSpPr>
          <p:cNvPr id="8199" name="Rectangle 9"/>
          <p:cNvSpPr>
            <a:spLocks noChangeArrowheads="1"/>
          </p:cNvSpPr>
          <p:nvPr/>
        </p:nvSpPr>
        <p:spPr bwMode="auto">
          <a:xfrm>
            <a:off x="1143001" y="707209"/>
            <a:ext cx="184731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zh-CN" altLang="en-US" sz="1350">
              <a:solidFill>
                <a:prstClr val="black"/>
              </a:solidFill>
            </a:endParaRPr>
          </a:p>
        </p:txBody>
      </p:sp>
      <p:pic>
        <p:nvPicPr>
          <p:cNvPr id="8200" name="图片 10" descr="图片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38" y="90717"/>
            <a:ext cx="1107281" cy="736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4105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8906 0.01505 -0.38802 0.03033 -0.53472 0.09075 C -0.68142 0.15116 -0.81198 0.322 -0.88055 0.36297 C -0.94913 0.40394 -0.93229 0.34237 -0.94583 0.33704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00" y="20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 C -0.07778 0.05393 -0.34948 0.0956 -0.46667 0.09166 C -0.58385 0.08773 -0.63611 -0.0007 -0.70278 0.02314 C -0.76944 0.04699 -0.83247 0.19027 -0.86667 0.23426 " pathEditMode="relative" rAng="0" ptsTypes="aaaa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00" y="7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D44C-F29D-41B4-B99E-F816D0AB5507}" type="slidenum">
              <a:rPr lang="en-US" altLang="zh-CN" smtClean="0">
                <a:solidFill>
                  <a:prstClr val="black"/>
                </a:solidFill>
              </a:rPr>
              <a:pPr/>
              <a:t>10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7" name="Rectangle 21"/>
          <p:cNvSpPr txBox="1">
            <a:spLocks noChangeArrowheads="1"/>
          </p:cNvSpPr>
          <p:nvPr/>
        </p:nvSpPr>
        <p:spPr bwMode="auto">
          <a:xfrm>
            <a:off x="611101" y="404094"/>
            <a:ext cx="8213124" cy="669131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 eaLnBrk="1" hangingPunct="1">
              <a:defRPr/>
            </a:pPr>
            <a:endParaRPr lang="en-US" altLang="zh-CN" sz="2400" b="1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214671" y="455023"/>
            <a:ext cx="23278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dirty="0"/>
              <a:t>Glider</a:t>
            </a:r>
            <a:r>
              <a:rPr lang="zh-CN" altLang="en-US" sz="2800" dirty="0"/>
              <a:t>轨迹图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360" y="1589486"/>
            <a:ext cx="3792682" cy="2956347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43896" y="4653338"/>
            <a:ext cx="29807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/>
              <a:t>7.3-7.16</a:t>
            </a:r>
            <a:r>
              <a:rPr lang="zh-CN" altLang="en-US" sz="1600" dirty="0" smtClean="0"/>
              <a:t>第二阶段海试轨迹图</a:t>
            </a:r>
            <a:endParaRPr lang="zh-CN" altLang="en-US" sz="1600" dirty="0"/>
          </a:p>
        </p:txBody>
      </p:sp>
      <p:sp>
        <p:nvSpPr>
          <p:cNvPr id="13" name="矩形 12"/>
          <p:cNvSpPr/>
          <p:nvPr/>
        </p:nvSpPr>
        <p:spPr>
          <a:xfrm>
            <a:off x="512179" y="1252001"/>
            <a:ext cx="4018258" cy="481628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1101" y="1312704"/>
            <a:ext cx="4033635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涡心观测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Glider_K004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（蓝色线）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第一阶段：航程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8.56km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剖面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个数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12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	 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第二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阶段：航程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399.1km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剖面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个数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206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穿涡观测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Glider_J003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（黄色线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第一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阶段：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航程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2.35km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    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剖面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个数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	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第二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阶段：航程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369.04km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   	   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剖面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个数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178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个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红线表示涡旋涡心的轨迹 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7480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灯片编号占位符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35E4950-B9E9-447A-9252-D596AEE59E21}" type="slidenum">
              <a:rPr lang="en-US" altLang="zh-CN">
                <a:solidFill>
                  <a:prstClr val="black"/>
                </a:solidFill>
              </a:rPr>
              <a:pPr eaLnBrk="1" hangingPunct="1"/>
              <a:t>11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1550086" y="306230"/>
            <a:ext cx="5886450" cy="669131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buClr>
                <a:srgbClr val="002060"/>
              </a:buClr>
              <a:defRPr/>
            </a:pPr>
            <a:r>
              <a:rPr lang="zh-CN" altLang="en-US" sz="2800" b="1" kern="1200" spc="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温盐剖面图</a:t>
            </a:r>
          </a:p>
        </p:txBody>
      </p:sp>
      <p:sp>
        <p:nvSpPr>
          <p:cNvPr id="10" name="矩形 9"/>
          <p:cNvSpPr/>
          <p:nvPr/>
        </p:nvSpPr>
        <p:spPr>
          <a:xfrm>
            <a:off x="423133" y="1120425"/>
            <a:ext cx="500489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涡旋</a:t>
            </a:r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Glider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盐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异常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下降过程</a:t>
            </a:r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6" y="2296391"/>
            <a:ext cx="4800600" cy="37303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423133" y="1480634"/>
            <a:ext cx="5599289" cy="73866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2016/07/02  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23:03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Glider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出水位置：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114.1379 E 17.3488 N  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Glider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最大深度：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6675" y="3735024"/>
            <a:ext cx="3055603" cy="2291703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528" y="1222464"/>
            <a:ext cx="3058750" cy="2294062"/>
          </a:xfrm>
          <a:prstGeom prst="rect">
            <a:avLst/>
          </a:prstGeom>
          <a:ln w="952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41896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灯片编号占位符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35E4950-B9E9-447A-9252-D596AEE59E21}" type="slidenum">
              <a:rPr lang="en-US" altLang="zh-CN">
                <a:solidFill>
                  <a:prstClr val="black"/>
                </a:solidFill>
              </a:rPr>
              <a:pPr eaLnBrk="1" hangingPunct="1"/>
              <a:t>12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1550086" y="306230"/>
            <a:ext cx="5886450" cy="669131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buClr>
                <a:srgbClr val="002060"/>
              </a:buClr>
              <a:defRPr/>
            </a:pPr>
            <a:r>
              <a:rPr lang="zh-CN" altLang="en-US" sz="2800" b="1" kern="1200" spc="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温盐剖面图</a:t>
            </a:r>
          </a:p>
        </p:txBody>
      </p:sp>
      <p:sp>
        <p:nvSpPr>
          <p:cNvPr id="10" name="矩形 9"/>
          <p:cNvSpPr/>
          <p:nvPr/>
        </p:nvSpPr>
        <p:spPr>
          <a:xfrm>
            <a:off x="423133" y="1120425"/>
            <a:ext cx="5004896" cy="40011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spcAft>
                <a:spcPts val="0"/>
              </a:spcAft>
            </a:pP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涡旋</a:t>
            </a:r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Glider</a:t>
            </a:r>
            <a:r>
              <a:rPr lang="zh-CN" altLang="en-US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温</a:t>
            </a:r>
            <a:r>
              <a:rPr lang="zh-CN" altLang="zh-CN" sz="2000" b="1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盐</a:t>
            </a:r>
            <a:r>
              <a:rPr lang="zh-CN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异常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</a:t>
            </a:r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上升过程</a:t>
            </a:r>
            <a:r>
              <a:rPr lang="en-US" altLang="zh-CN" sz="2000" b="1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endParaRPr lang="zh-CN" altLang="zh-CN" sz="20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56" y="2296391"/>
            <a:ext cx="4800600" cy="3730336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09156" y="1472500"/>
            <a:ext cx="55992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2016/07/02   23:03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Glider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出水位置：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114.1354 E   17.3147 N  </a:t>
            </a: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Glider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最大深度：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米</a:t>
            </a:r>
            <a:endParaRPr lang="zh-CN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25" y="3714456"/>
            <a:ext cx="2913736" cy="2185302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5125" y="1288472"/>
            <a:ext cx="2989275" cy="2241956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6765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灯片编号占位符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35E4950-B9E9-447A-9252-D596AEE59E21}" type="slidenum">
              <a:rPr lang="en-US" altLang="zh-CN">
                <a:solidFill>
                  <a:prstClr val="black"/>
                </a:solidFill>
              </a:rPr>
              <a:pPr eaLnBrk="1" hangingPunct="1"/>
              <a:t>13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1657350" y="270945"/>
            <a:ext cx="5886450" cy="669131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800" b="1" kern="1200" spc="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温盐深连续观测剖面图</a:t>
            </a:r>
            <a:endParaRPr lang="zh-CN" altLang="en-US" sz="2800" b="1" kern="1200" spc="600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756" y="1496291"/>
            <a:ext cx="3522517" cy="419271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123" y="1496291"/>
            <a:ext cx="3513525" cy="4192719"/>
          </a:xfrm>
          <a:prstGeom prst="rect">
            <a:avLst/>
          </a:prstGeom>
        </p:spPr>
      </p:pic>
      <p:sp>
        <p:nvSpPr>
          <p:cNvPr id="13" name="文本框 1"/>
          <p:cNvSpPr txBox="1"/>
          <p:nvPr/>
        </p:nvSpPr>
        <p:spPr>
          <a:xfrm>
            <a:off x="1391995" y="5625303"/>
            <a:ext cx="284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1000m</a:t>
            </a:r>
            <a:r>
              <a:rPr lang="zh-CN" altLang="en-US" dirty="0" smtClean="0"/>
              <a:t>深度的温度剖面图</a:t>
            </a:r>
            <a:endParaRPr lang="zh-CN" altLang="en-US" dirty="0"/>
          </a:p>
        </p:txBody>
      </p:sp>
      <p:sp>
        <p:nvSpPr>
          <p:cNvPr id="14" name="文本框 12"/>
          <p:cNvSpPr txBox="1"/>
          <p:nvPr/>
        </p:nvSpPr>
        <p:spPr>
          <a:xfrm>
            <a:off x="5260900" y="5625303"/>
            <a:ext cx="285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1000m</a:t>
            </a:r>
            <a:r>
              <a:rPr lang="zh-CN" altLang="en-US" dirty="0" smtClean="0"/>
              <a:t>深度的盐度剖面图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5651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灯片编号占位符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35E4950-B9E9-447A-9252-D596AEE59E21}" type="slidenum">
              <a:rPr lang="en-US" altLang="zh-CN">
                <a:solidFill>
                  <a:prstClr val="black"/>
                </a:solidFill>
              </a:rPr>
              <a:pPr eaLnBrk="1" hangingPunct="1"/>
              <a:t>14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1657350" y="219914"/>
            <a:ext cx="5886450" cy="669131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800" b="1" kern="1200" spc="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温盐深连续观测剖面图</a:t>
            </a:r>
            <a:endParaRPr lang="zh-CN" altLang="en-US" sz="2800" b="1" kern="1200" spc="600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3" name="文本框 1"/>
          <p:cNvSpPr txBox="1"/>
          <p:nvPr/>
        </p:nvSpPr>
        <p:spPr>
          <a:xfrm>
            <a:off x="1391995" y="5625303"/>
            <a:ext cx="2847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400m</a:t>
            </a:r>
            <a:r>
              <a:rPr lang="zh-CN" altLang="en-US" dirty="0" smtClean="0"/>
              <a:t>深度的温度剖面图</a:t>
            </a:r>
            <a:endParaRPr lang="zh-CN" altLang="en-US" dirty="0"/>
          </a:p>
        </p:txBody>
      </p:sp>
      <p:sp>
        <p:nvSpPr>
          <p:cNvPr id="14" name="文本框 12"/>
          <p:cNvSpPr txBox="1"/>
          <p:nvPr/>
        </p:nvSpPr>
        <p:spPr>
          <a:xfrm>
            <a:off x="5125819" y="5625303"/>
            <a:ext cx="2858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/>
              <a:t>400m</a:t>
            </a:r>
            <a:r>
              <a:rPr lang="zh-CN" altLang="en-US" dirty="0" smtClean="0"/>
              <a:t>深度的盐度剖面图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7948" y="1853981"/>
            <a:ext cx="3086099" cy="375674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691" y="1868559"/>
            <a:ext cx="3086099" cy="3756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950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灯片编号占位符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35E4950-B9E9-447A-9252-D596AEE59E21}" type="slidenum">
              <a:rPr lang="en-US" altLang="zh-CN">
                <a:solidFill>
                  <a:prstClr val="black"/>
                </a:solidFill>
              </a:rPr>
              <a:pPr eaLnBrk="1" hangingPunct="1"/>
              <a:t>15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1626176" y="348673"/>
            <a:ext cx="5886450" cy="669131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800" b="1" kern="1200" spc="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漂流浮标数据及轨迹</a:t>
            </a:r>
            <a:endParaRPr lang="zh-CN" altLang="en-US" sz="2800" b="1" kern="1200" spc="600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4" name="文本框 12"/>
          <p:cNvSpPr txBox="1"/>
          <p:nvPr/>
        </p:nvSpPr>
        <p:spPr>
          <a:xfrm>
            <a:off x="3600558" y="5708430"/>
            <a:ext cx="189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漂流浮标轨迹图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927868" y="1268394"/>
            <a:ext cx="7174714" cy="466889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89029" y="1253818"/>
            <a:ext cx="6922362" cy="4668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图中三种颜色的曲线分别代表三个漂流浮标的轨迹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034" y="1854624"/>
            <a:ext cx="5319148" cy="3705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48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D44C-F29D-41B4-B99E-F816D0AB5507}" type="slidenum">
              <a:rPr lang="en-US" altLang="zh-CN" smtClean="0">
                <a:solidFill>
                  <a:prstClr val="black"/>
                </a:solidFill>
              </a:rPr>
              <a:pPr/>
              <a:t>16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Rectangle 21"/>
          <p:cNvSpPr txBox="1">
            <a:spLocks noChangeArrowheads="1"/>
          </p:cNvSpPr>
          <p:nvPr/>
        </p:nvSpPr>
        <p:spPr bwMode="auto">
          <a:xfrm>
            <a:off x="532223" y="407067"/>
            <a:ext cx="8133796" cy="68877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2060"/>
              </a:buClr>
              <a:defRPr/>
            </a:pPr>
            <a:r>
              <a:rPr lang="zh-CN" altLang="en-US" sz="2800" b="1" spc="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南海</a:t>
            </a:r>
            <a:r>
              <a:rPr lang="zh-CN" altLang="en-US" sz="2800" b="1" spc="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试验成功之处</a:t>
            </a:r>
            <a:endParaRPr lang="en-US" altLang="zh-CN" sz="2800" b="1" spc="600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7804" y="1288801"/>
            <a:ext cx="3461904" cy="220529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627" y="3494099"/>
            <a:ext cx="3564081" cy="2608118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58206" y="1722129"/>
            <a:ext cx="3879493" cy="3287435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71326" y="1825748"/>
            <a:ext cx="374072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我们实验室的三个第一次：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第一次在南海开展海上试验，试验持续了</a:t>
            </a:r>
            <a:r>
              <a:rPr lang="en-US" altLang="zh-CN" dirty="0" smtClean="0"/>
              <a:t>3</a:t>
            </a:r>
            <a:r>
              <a:rPr lang="zh-CN" altLang="en-US" dirty="0" smtClean="0"/>
              <a:t>周以上；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第一次在海上</a:t>
            </a:r>
            <a:r>
              <a:rPr lang="zh-CN" altLang="en-US" dirty="0"/>
              <a:t>布</a:t>
            </a:r>
            <a:r>
              <a:rPr lang="zh-CN" altLang="en-US" dirty="0" smtClean="0"/>
              <a:t>放和回收</a:t>
            </a:r>
            <a:r>
              <a:rPr lang="en-US" altLang="zh-CN" dirty="0" smtClean="0"/>
              <a:t>Glider</a:t>
            </a:r>
            <a:r>
              <a:rPr lang="zh-CN" altLang="en-US" dirty="0"/>
              <a:t>以及</a:t>
            </a:r>
            <a:r>
              <a:rPr lang="en-US" altLang="zh-CN" dirty="0" smtClean="0"/>
              <a:t>Drifter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/>
              <a:t>第一次利用卫星遥感开展</a:t>
            </a:r>
            <a:r>
              <a:rPr lang="en-US" altLang="zh-CN" dirty="0" smtClean="0"/>
              <a:t>Glider</a:t>
            </a:r>
            <a:r>
              <a:rPr lang="zh-CN" altLang="en-US" dirty="0" smtClean="0"/>
              <a:t>中尺度涡旋追踪观测的实战；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741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标题 1"/>
          <p:cNvSpPr txBox="1">
            <a:spLocks/>
          </p:cNvSpPr>
          <p:nvPr/>
        </p:nvSpPr>
        <p:spPr bwMode="auto">
          <a:xfrm>
            <a:off x="1571625" y="315122"/>
            <a:ext cx="60007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+mj-cs"/>
              </a:rPr>
              <a:t>目    录</a:t>
            </a:r>
            <a:endParaRPr lang="zh-CN" altLang="en-US" sz="2400" b="1" dirty="0">
              <a:solidFill>
                <a:prstClr val="black"/>
              </a:solidFill>
              <a:latin typeface="Times New Roman" pitchFamily="18" charset="0"/>
              <a:ea typeface="黑体" pitchFamily="49" charset="-122"/>
              <a:cs typeface="+mj-cs"/>
            </a:endParaRPr>
          </a:p>
        </p:txBody>
      </p:sp>
      <p:sp>
        <p:nvSpPr>
          <p:cNvPr id="1126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4A31946-DE4E-4E96-846E-D4DEC2A1E9B9}" type="slidenum">
              <a:rPr lang="en-US" altLang="zh-CN">
                <a:solidFill>
                  <a:prstClr val="black"/>
                </a:solidFill>
              </a:rPr>
              <a:pPr eaLnBrk="1" hangingPunct="1"/>
              <a:t>17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81162" y="2589016"/>
            <a:ext cx="5891213" cy="273050"/>
          </a:xfrm>
          <a:prstGeom prst="rect">
            <a:avLst/>
          </a:prstGeom>
          <a:gradFill rotWithShape="1">
            <a:gsLst>
              <a:gs pos="0">
                <a:srgbClr val="080808">
                  <a:alpha val="7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854200" y="2204841"/>
            <a:ext cx="5749925" cy="528638"/>
          </a:xfrm>
          <a:prstGeom prst="roundRect">
            <a:avLst>
              <a:gd name="adj" fmla="val 5444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0" scaled="1"/>
          </a:gradFill>
          <a:ln w="635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marL="920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E1B40C"/>
              </a:buClr>
              <a:buFont typeface="Wingdings" panose="05000000000000000000" pitchFamily="2" charset="2"/>
              <a:buNone/>
            </a:pPr>
            <a:endParaRPr lang="zh-CN" altLang="en-US" sz="2600" i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152650" y="2127054"/>
            <a:ext cx="5427662" cy="323850"/>
          </a:xfrm>
          <a:prstGeom prst="roundRect">
            <a:avLst>
              <a:gd name="adj" fmla="val 11273"/>
            </a:avLst>
          </a:prstGeom>
          <a:gradFill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华文细黑" pitchFamily="2" charset="-122"/>
            </a:endParaRP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1457325" y="1941316"/>
            <a:ext cx="992187" cy="925513"/>
            <a:chOff x="0" y="0"/>
            <a:chExt cx="1752" cy="1812"/>
          </a:xfrm>
        </p:grpSpPr>
        <p:sp>
          <p:nvSpPr>
            <p:cNvPr id="10" name="未知"/>
            <p:cNvSpPr>
              <a:spLocks/>
            </p:cNvSpPr>
            <p:nvPr/>
          </p:nvSpPr>
          <p:spPr bwMode="auto">
            <a:xfrm>
              <a:off x="0" y="0"/>
              <a:ext cx="1752" cy="1812"/>
            </a:xfrm>
            <a:custGeom>
              <a:avLst/>
              <a:gdLst>
                <a:gd name="T0" fmla="*/ 1262 w 1752"/>
                <a:gd name="T1" fmla="*/ 1812 h 1812"/>
                <a:gd name="T2" fmla="*/ 0 w 1752"/>
                <a:gd name="T3" fmla="*/ 1356 h 1812"/>
                <a:gd name="T4" fmla="*/ 491 w 1752"/>
                <a:gd name="T5" fmla="*/ 0 h 1812"/>
                <a:gd name="T6" fmla="*/ 1752 w 1752"/>
                <a:gd name="T7" fmla="*/ 458 h 1812"/>
                <a:gd name="T8" fmla="*/ 1262 w 1752"/>
                <a:gd name="T9" fmla="*/ 1812 h 18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52"/>
                <a:gd name="T16" fmla="*/ 0 h 1812"/>
                <a:gd name="T17" fmla="*/ 1752 w 1752"/>
                <a:gd name="T18" fmla="*/ 1812 h 18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52" h="1812">
                  <a:moveTo>
                    <a:pt x="1262" y="1812"/>
                  </a:moveTo>
                  <a:lnTo>
                    <a:pt x="0" y="1356"/>
                  </a:lnTo>
                  <a:lnTo>
                    <a:pt x="491" y="0"/>
                  </a:lnTo>
                  <a:lnTo>
                    <a:pt x="1752" y="458"/>
                  </a:lnTo>
                  <a:lnTo>
                    <a:pt x="1262" y="1812"/>
                  </a:lnTo>
                  <a:close/>
                </a:path>
              </a:pathLst>
            </a:cu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lin ang="2700000" scaled="1"/>
            </a:gra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126" y="137"/>
              <a:ext cx="1561" cy="1517"/>
            </a:xfrm>
            <a:custGeom>
              <a:avLst/>
              <a:gdLst/>
              <a:ahLst/>
              <a:cxnLst>
                <a:cxn ang="0">
                  <a:pos x="1166" y="1518"/>
                </a:cxn>
                <a:cxn ang="0">
                  <a:pos x="0" y="1095"/>
                </a:cxn>
                <a:cxn ang="0">
                  <a:pos x="397" y="0"/>
                </a:cxn>
                <a:cxn ang="0">
                  <a:pos x="1562" y="422"/>
                </a:cxn>
                <a:cxn ang="0">
                  <a:pos x="1166" y="1518"/>
                </a:cxn>
              </a:cxnLst>
              <a:rect l="0" t="0" r="r" b="b"/>
              <a:pathLst>
                <a:path w="1562" h="1518">
                  <a:moveTo>
                    <a:pt x="1166" y="1518"/>
                  </a:moveTo>
                  <a:lnTo>
                    <a:pt x="0" y="1095"/>
                  </a:lnTo>
                  <a:lnTo>
                    <a:pt x="397" y="0"/>
                  </a:lnTo>
                  <a:lnTo>
                    <a:pt x="1562" y="422"/>
                  </a:lnTo>
                  <a:lnTo>
                    <a:pt x="1166" y="151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华文细黑" pitchFamily="2" charset="-122"/>
              </a:endParaRPr>
            </a:p>
          </p:txBody>
        </p:sp>
      </p:grpSp>
      <p:sp>
        <p:nvSpPr>
          <p:cNvPr id="12" name="WordArt 17"/>
          <p:cNvSpPr>
            <a:spLocks noChangeArrowheads="1" noChangeShapeType="1"/>
          </p:cNvSpPr>
          <p:nvPr/>
        </p:nvSpPr>
        <p:spPr bwMode="auto">
          <a:xfrm>
            <a:off x="1844675" y="2211191"/>
            <a:ext cx="238125" cy="3619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1400" kern="10" spc="-7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1400" kern="10" spc="-7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2" name="Group 19"/>
          <p:cNvGrpSpPr>
            <a:grpSpLocks/>
          </p:cNvGrpSpPr>
          <p:nvPr/>
        </p:nvGrpSpPr>
        <p:grpSpPr bwMode="auto">
          <a:xfrm>
            <a:off x="1457326" y="3165241"/>
            <a:ext cx="6164087" cy="925512"/>
            <a:chOff x="0" y="0"/>
            <a:chExt cx="8734" cy="1457"/>
          </a:xfrm>
        </p:grpSpPr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317" y="415"/>
              <a:ext cx="8417" cy="1030"/>
              <a:chOff x="0" y="0"/>
              <a:chExt cx="4653" cy="412"/>
            </a:xfrm>
          </p:grpSpPr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0" y="240"/>
                <a:ext cx="4627" cy="172"/>
              </a:xfrm>
              <a:prstGeom prst="rect">
                <a:avLst/>
              </a:prstGeom>
              <a:gradFill rotWithShape="1">
                <a:gsLst>
                  <a:gs pos="0">
                    <a:srgbClr val="080808">
                      <a:alpha val="79999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29" name="AutoShape 22"/>
              <p:cNvSpPr>
                <a:spLocks noChangeArrowheads="1"/>
              </p:cNvSpPr>
              <p:nvPr/>
            </p:nvSpPr>
            <p:spPr bwMode="auto">
              <a:xfrm>
                <a:off x="136" y="0"/>
                <a:ext cx="4516" cy="333"/>
              </a:xfrm>
              <a:prstGeom prst="roundRect">
                <a:avLst>
                  <a:gd name="adj" fmla="val 5444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8D8D8"/>
                  </a:gs>
                </a:gsLst>
                <a:lin ang="0" scaled="1"/>
              </a:gra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marL="609600" indent="-609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Clr>
                    <a:srgbClr val="E1B40C"/>
                  </a:buClr>
                </a:pPr>
                <a:r>
                  <a:rPr lang="zh-CN" altLang="en-US" sz="2600" i="0" dirty="0">
                    <a:solidFill>
                      <a:srgbClr val="08080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涡旋</a:t>
                </a:r>
                <a:r>
                  <a:rPr lang="zh-CN" altLang="en-US" sz="2600" i="0" dirty="0" smtClean="0">
                    <a:solidFill>
                      <a:srgbClr val="08080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观测</a:t>
                </a:r>
                <a:r>
                  <a:rPr lang="zh-CN" altLang="en-US" sz="2600" i="0" dirty="0" smtClean="0">
                    <a:solidFill>
                      <a:srgbClr val="08080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初步</a:t>
                </a:r>
                <a:r>
                  <a:rPr lang="zh-CN" altLang="en-US" sz="2600" i="0" dirty="0">
                    <a:solidFill>
                      <a:srgbClr val="08080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成果</a:t>
                </a:r>
                <a:endParaRPr lang="en-US" altLang="zh-CN" sz="2600" i="0" dirty="0" smtClean="0">
                  <a:solidFill>
                    <a:srgbClr val="080808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0" name="AutoShape 23"/>
              <p:cNvSpPr>
                <a:spLocks noChangeArrowheads="1"/>
              </p:cNvSpPr>
              <p:nvPr/>
            </p:nvSpPr>
            <p:spPr bwMode="auto">
              <a:xfrm>
                <a:off x="389" y="8"/>
                <a:ext cx="4264" cy="204"/>
              </a:xfrm>
              <a:prstGeom prst="roundRect">
                <a:avLst>
                  <a:gd name="adj" fmla="val 11273"/>
                </a:avLst>
              </a:pr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</p:grpSp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0" y="0"/>
              <a:ext cx="1410" cy="1457"/>
              <a:chOff x="0" y="0"/>
              <a:chExt cx="1752" cy="1812"/>
            </a:xfrm>
          </p:grpSpPr>
          <p:sp>
            <p:nvSpPr>
              <p:cNvPr id="26" name="未知"/>
              <p:cNvSpPr>
                <a:spLocks/>
              </p:cNvSpPr>
              <p:nvPr/>
            </p:nvSpPr>
            <p:spPr bwMode="auto">
              <a:xfrm>
                <a:off x="0" y="0"/>
                <a:ext cx="1752" cy="1812"/>
              </a:xfrm>
              <a:custGeom>
                <a:avLst/>
                <a:gdLst>
                  <a:gd name="T0" fmla="*/ 1262 w 1752"/>
                  <a:gd name="T1" fmla="*/ 1812 h 1812"/>
                  <a:gd name="T2" fmla="*/ 0 w 1752"/>
                  <a:gd name="T3" fmla="*/ 1356 h 1812"/>
                  <a:gd name="T4" fmla="*/ 491 w 1752"/>
                  <a:gd name="T5" fmla="*/ 0 h 1812"/>
                  <a:gd name="T6" fmla="*/ 1752 w 1752"/>
                  <a:gd name="T7" fmla="*/ 458 h 1812"/>
                  <a:gd name="T8" fmla="*/ 1262 w 1752"/>
                  <a:gd name="T9" fmla="*/ 1812 h 18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2"/>
                  <a:gd name="T16" fmla="*/ 0 h 1812"/>
                  <a:gd name="T17" fmla="*/ 1752 w 1752"/>
                  <a:gd name="T18" fmla="*/ 1812 h 18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2" h="1812">
                    <a:moveTo>
                      <a:pt x="1262" y="1812"/>
                    </a:moveTo>
                    <a:lnTo>
                      <a:pt x="0" y="1356"/>
                    </a:lnTo>
                    <a:lnTo>
                      <a:pt x="491" y="0"/>
                    </a:lnTo>
                    <a:lnTo>
                      <a:pt x="1752" y="458"/>
                    </a:lnTo>
                    <a:lnTo>
                      <a:pt x="1262" y="18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27" name="未知"/>
              <p:cNvSpPr>
                <a:spLocks/>
              </p:cNvSpPr>
              <p:nvPr/>
            </p:nvSpPr>
            <p:spPr bwMode="auto">
              <a:xfrm>
                <a:off x="126" y="137"/>
                <a:ext cx="1562" cy="1517"/>
              </a:xfrm>
              <a:custGeom>
                <a:avLst/>
                <a:gdLst/>
                <a:ahLst/>
                <a:cxnLst>
                  <a:cxn ang="0">
                    <a:pos x="1166" y="1518"/>
                  </a:cxn>
                  <a:cxn ang="0">
                    <a:pos x="0" y="1095"/>
                  </a:cxn>
                  <a:cxn ang="0">
                    <a:pos x="397" y="0"/>
                  </a:cxn>
                  <a:cxn ang="0">
                    <a:pos x="1562" y="422"/>
                  </a:cxn>
                  <a:cxn ang="0">
                    <a:pos x="1166" y="1518"/>
                  </a:cxn>
                </a:cxnLst>
                <a:rect l="0" t="0" r="r" b="b"/>
                <a:pathLst>
                  <a:path w="1562" h="1518">
                    <a:moveTo>
                      <a:pt x="1166" y="1518"/>
                    </a:moveTo>
                    <a:lnTo>
                      <a:pt x="0" y="1095"/>
                    </a:lnTo>
                    <a:lnTo>
                      <a:pt x="397" y="0"/>
                    </a:lnTo>
                    <a:lnTo>
                      <a:pt x="1562" y="422"/>
                    </a:lnTo>
                    <a:lnTo>
                      <a:pt x="1166" y="15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</p:grpSp>
        <p:sp>
          <p:nvSpPr>
            <p:cNvPr id="25" name="WordArt 27"/>
            <p:cNvSpPr>
              <a:spLocks noChangeArrowheads="1" noChangeShapeType="1"/>
            </p:cNvSpPr>
            <p:nvPr/>
          </p:nvSpPr>
          <p:spPr bwMode="auto">
            <a:xfrm>
              <a:off x="512" y="424"/>
              <a:ext cx="450" cy="57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 spc="-7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  <a:endParaRPr lang="zh-CN" altLang="en-US" sz="1400" kern="10" spc="-7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1457325" y="4338401"/>
            <a:ext cx="6176962" cy="925513"/>
            <a:chOff x="0" y="0"/>
            <a:chExt cx="8732" cy="1457"/>
          </a:xfrm>
        </p:grpSpPr>
        <p:grpSp>
          <p:nvGrpSpPr>
            <p:cNvPr id="32" name="Group 29"/>
            <p:cNvGrpSpPr>
              <a:grpSpLocks/>
            </p:cNvGrpSpPr>
            <p:nvPr/>
          </p:nvGrpSpPr>
          <p:grpSpPr bwMode="auto">
            <a:xfrm>
              <a:off x="317" y="402"/>
              <a:ext cx="8415" cy="1043"/>
              <a:chOff x="0" y="-5"/>
              <a:chExt cx="4652" cy="417"/>
            </a:xfrm>
          </p:grpSpPr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0" y="240"/>
                <a:ext cx="4627" cy="172"/>
              </a:xfrm>
              <a:prstGeom prst="rect">
                <a:avLst/>
              </a:prstGeom>
              <a:gradFill rotWithShape="1">
                <a:gsLst>
                  <a:gs pos="0">
                    <a:srgbClr val="080808">
                      <a:alpha val="79999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39" name="AutoShape 32"/>
              <p:cNvSpPr>
                <a:spLocks noChangeArrowheads="1"/>
              </p:cNvSpPr>
              <p:nvPr/>
            </p:nvSpPr>
            <p:spPr bwMode="auto">
              <a:xfrm>
                <a:off x="389" y="-5"/>
                <a:ext cx="4263" cy="204"/>
              </a:xfrm>
              <a:prstGeom prst="roundRect">
                <a:avLst>
                  <a:gd name="adj" fmla="val 11273"/>
                </a:avLst>
              </a:pr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38" name="AutoShape 31"/>
              <p:cNvSpPr>
                <a:spLocks noChangeArrowheads="1"/>
              </p:cNvSpPr>
              <p:nvPr/>
            </p:nvSpPr>
            <p:spPr bwMode="auto">
              <a:xfrm>
                <a:off x="136" y="0"/>
                <a:ext cx="4516" cy="333"/>
              </a:xfrm>
              <a:prstGeom prst="roundRect">
                <a:avLst>
                  <a:gd name="adj" fmla="val 5444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8D8D8"/>
                  </a:gs>
                </a:gsLst>
                <a:lin ang="0" scaled="1"/>
              </a:gra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marL="609600" indent="-609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 sz="2600" i="0" dirty="0">
                  <a:solidFill>
                    <a:srgbClr val="080808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33" name="Group 33"/>
            <p:cNvGrpSpPr>
              <a:grpSpLocks/>
            </p:cNvGrpSpPr>
            <p:nvPr/>
          </p:nvGrpSpPr>
          <p:grpSpPr bwMode="auto">
            <a:xfrm>
              <a:off x="0" y="0"/>
              <a:ext cx="1410" cy="1457"/>
              <a:chOff x="0" y="0"/>
              <a:chExt cx="1752" cy="1812"/>
            </a:xfrm>
          </p:grpSpPr>
          <p:sp>
            <p:nvSpPr>
              <p:cNvPr id="35" name="未知"/>
              <p:cNvSpPr>
                <a:spLocks/>
              </p:cNvSpPr>
              <p:nvPr/>
            </p:nvSpPr>
            <p:spPr bwMode="auto">
              <a:xfrm>
                <a:off x="0" y="0"/>
                <a:ext cx="1752" cy="1812"/>
              </a:xfrm>
              <a:custGeom>
                <a:avLst/>
                <a:gdLst>
                  <a:gd name="T0" fmla="*/ 1262 w 1752"/>
                  <a:gd name="T1" fmla="*/ 1812 h 1812"/>
                  <a:gd name="T2" fmla="*/ 0 w 1752"/>
                  <a:gd name="T3" fmla="*/ 1356 h 1812"/>
                  <a:gd name="T4" fmla="*/ 491 w 1752"/>
                  <a:gd name="T5" fmla="*/ 0 h 1812"/>
                  <a:gd name="T6" fmla="*/ 1752 w 1752"/>
                  <a:gd name="T7" fmla="*/ 458 h 1812"/>
                  <a:gd name="T8" fmla="*/ 1262 w 1752"/>
                  <a:gd name="T9" fmla="*/ 1812 h 18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2"/>
                  <a:gd name="T16" fmla="*/ 0 h 1812"/>
                  <a:gd name="T17" fmla="*/ 1752 w 1752"/>
                  <a:gd name="T18" fmla="*/ 1812 h 18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2" h="1812">
                    <a:moveTo>
                      <a:pt x="1262" y="1812"/>
                    </a:moveTo>
                    <a:lnTo>
                      <a:pt x="0" y="1356"/>
                    </a:lnTo>
                    <a:lnTo>
                      <a:pt x="491" y="0"/>
                    </a:lnTo>
                    <a:lnTo>
                      <a:pt x="1752" y="458"/>
                    </a:lnTo>
                    <a:lnTo>
                      <a:pt x="1262" y="18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36" name="未知"/>
              <p:cNvSpPr>
                <a:spLocks/>
              </p:cNvSpPr>
              <p:nvPr/>
            </p:nvSpPr>
            <p:spPr bwMode="auto">
              <a:xfrm>
                <a:off x="125" y="137"/>
                <a:ext cx="1562" cy="1517"/>
              </a:xfrm>
              <a:custGeom>
                <a:avLst/>
                <a:gdLst/>
                <a:ahLst/>
                <a:cxnLst>
                  <a:cxn ang="0">
                    <a:pos x="1166" y="1518"/>
                  </a:cxn>
                  <a:cxn ang="0">
                    <a:pos x="0" y="1095"/>
                  </a:cxn>
                  <a:cxn ang="0">
                    <a:pos x="397" y="0"/>
                  </a:cxn>
                  <a:cxn ang="0">
                    <a:pos x="1562" y="422"/>
                  </a:cxn>
                  <a:cxn ang="0">
                    <a:pos x="1166" y="1518"/>
                  </a:cxn>
                </a:cxnLst>
                <a:rect l="0" t="0" r="r" b="b"/>
                <a:pathLst>
                  <a:path w="1562" h="1518">
                    <a:moveTo>
                      <a:pt x="1166" y="1518"/>
                    </a:moveTo>
                    <a:lnTo>
                      <a:pt x="0" y="1095"/>
                    </a:lnTo>
                    <a:lnTo>
                      <a:pt x="397" y="0"/>
                    </a:lnTo>
                    <a:lnTo>
                      <a:pt x="1562" y="422"/>
                    </a:lnTo>
                    <a:lnTo>
                      <a:pt x="1166" y="15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</p:grpSp>
        <p:sp>
          <p:nvSpPr>
            <p:cNvPr id="34" name="WordArt 36"/>
            <p:cNvSpPr>
              <a:spLocks noChangeArrowheads="1" noChangeShapeType="1"/>
            </p:cNvSpPr>
            <p:nvPr/>
          </p:nvSpPr>
          <p:spPr bwMode="auto">
            <a:xfrm>
              <a:off x="512" y="443"/>
              <a:ext cx="450" cy="57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 spc="-7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  <a:endParaRPr lang="zh-CN" altLang="en-US" sz="1400" kern="10" spc="-7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0" name="Freeform 154"/>
          <p:cNvSpPr>
            <a:spLocks/>
          </p:cNvSpPr>
          <p:nvPr/>
        </p:nvSpPr>
        <p:spPr bwMode="gray">
          <a:xfrm>
            <a:off x="2525913" y="4470366"/>
            <a:ext cx="4495800" cy="701675"/>
          </a:xfrm>
          <a:custGeom>
            <a:avLst/>
            <a:gdLst/>
            <a:ahLst/>
            <a:cxnLst>
              <a:cxn ang="0">
                <a:pos x="266" y="42"/>
              </a:cxn>
              <a:cxn ang="0">
                <a:pos x="107" y="103"/>
              </a:cxn>
              <a:cxn ang="0">
                <a:pos x="69" y="200"/>
              </a:cxn>
              <a:cxn ang="0">
                <a:pos x="38" y="235"/>
              </a:cxn>
              <a:cxn ang="0">
                <a:pos x="15" y="332"/>
              </a:cxn>
              <a:cxn ang="0">
                <a:pos x="38" y="447"/>
              </a:cxn>
              <a:cxn ang="0">
                <a:pos x="198" y="587"/>
              </a:cxn>
              <a:cxn ang="0">
                <a:pos x="568" y="655"/>
              </a:cxn>
              <a:cxn ang="0">
                <a:pos x="928" y="699"/>
              </a:cxn>
              <a:cxn ang="0">
                <a:pos x="1751" y="746"/>
              </a:cxn>
              <a:cxn ang="0">
                <a:pos x="2388" y="739"/>
              </a:cxn>
              <a:cxn ang="0">
                <a:pos x="2624" y="761"/>
              </a:cxn>
              <a:cxn ang="0">
                <a:pos x="3030" y="737"/>
              </a:cxn>
              <a:cxn ang="0">
                <a:pos x="3707" y="640"/>
              </a:cxn>
              <a:cxn ang="0">
                <a:pos x="4057" y="579"/>
              </a:cxn>
              <a:cxn ang="0">
                <a:pos x="4225" y="526"/>
              </a:cxn>
              <a:cxn ang="0">
                <a:pos x="4331" y="508"/>
              </a:cxn>
              <a:cxn ang="0">
                <a:pos x="4225" y="491"/>
              </a:cxn>
              <a:cxn ang="0">
                <a:pos x="4346" y="526"/>
              </a:cxn>
              <a:cxn ang="0">
                <a:pos x="4643" y="455"/>
              </a:cxn>
              <a:cxn ang="0">
                <a:pos x="4849" y="341"/>
              </a:cxn>
              <a:cxn ang="0">
                <a:pos x="4674" y="279"/>
              </a:cxn>
              <a:cxn ang="0">
                <a:pos x="4110" y="297"/>
              </a:cxn>
              <a:cxn ang="0">
                <a:pos x="4293" y="297"/>
              </a:cxn>
              <a:cxn ang="0">
                <a:pos x="4651" y="200"/>
              </a:cxn>
              <a:cxn ang="0">
                <a:pos x="4514" y="147"/>
              </a:cxn>
              <a:cxn ang="0">
                <a:pos x="3920" y="174"/>
              </a:cxn>
              <a:cxn ang="0">
                <a:pos x="3966" y="147"/>
              </a:cxn>
              <a:cxn ang="0">
                <a:pos x="3578" y="121"/>
              </a:cxn>
              <a:cxn ang="0">
                <a:pos x="3159" y="165"/>
              </a:cxn>
              <a:cxn ang="0">
                <a:pos x="2260" y="187"/>
              </a:cxn>
              <a:cxn ang="0">
                <a:pos x="1880" y="175"/>
              </a:cxn>
              <a:cxn ang="0">
                <a:pos x="1460" y="175"/>
              </a:cxn>
              <a:cxn ang="0">
                <a:pos x="967" y="130"/>
              </a:cxn>
              <a:cxn ang="0">
                <a:pos x="746" y="59"/>
              </a:cxn>
              <a:cxn ang="0">
                <a:pos x="472" y="6"/>
              </a:cxn>
              <a:cxn ang="0">
                <a:pos x="306" y="4"/>
              </a:cxn>
            </a:cxnLst>
            <a:rect l="0" t="0" r="r" b="b"/>
            <a:pathLst>
              <a:path w="4864" h="769">
                <a:moveTo>
                  <a:pt x="306" y="4"/>
                </a:moveTo>
                <a:cubicBezTo>
                  <a:pt x="265" y="21"/>
                  <a:pt x="307" y="25"/>
                  <a:pt x="266" y="42"/>
                </a:cubicBezTo>
                <a:cubicBezTo>
                  <a:pt x="228" y="27"/>
                  <a:pt x="225" y="21"/>
                  <a:pt x="167" y="42"/>
                </a:cubicBezTo>
                <a:cubicBezTo>
                  <a:pt x="141" y="52"/>
                  <a:pt x="142" y="90"/>
                  <a:pt x="107" y="103"/>
                </a:cubicBezTo>
                <a:cubicBezTo>
                  <a:pt x="84" y="130"/>
                  <a:pt x="69" y="156"/>
                  <a:pt x="46" y="182"/>
                </a:cubicBezTo>
                <a:cubicBezTo>
                  <a:pt x="53" y="188"/>
                  <a:pt x="61" y="196"/>
                  <a:pt x="69" y="200"/>
                </a:cubicBezTo>
                <a:cubicBezTo>
                  <a:pt x="76" y="204"/>
                  <a:pt x="94" y="200"/>
                  <a:pt x="91" y="209"/>
                </a:cubicBezTo>
                <a:cubicBezTo>
                  <a:pt x="89" y="218"/>
                  <a:pt x="47" y="232"/>
                  <a:pt x="38" y="235"/>
                </a:cubicBezTo>
                <a:cubicBezTo>
                  <a:pt x="20" y="298"/>
                  <a:pt x="37" y="278"/>
                  <a:pt x="0" y="306"/>
                </a:cubicBezTo>
                <a:cubicBezTo>
                  <a:pt x="5" y="314"/>
                  <a:pt x="11" y="322"/>
                  <a:pt x="15" y="332"/>
                </a:cubicBezTo>
                <a:cubicBezTo>
                  <a:pt x="27" y="345"/>
                  <a:pt x="65" y="366"/>
                  <a:pt x="69" y="385"/>
                </a:cubicBezTo>
                <a:cubicBezTo>
                  <a:pt x="71" y="398"/>
                  <a:pt x="28" y="428"/>
                  <a:pt x="38" y="447"/>
                </a:cubicBezTo>
                <a:cubicBezTo>
                  <a:pt x="28" y="480"/>
                  <a:pt x="110" y="494"/>
                  <a:pt x="129" y="499"/>
                </a:cubicBezTo>
                <a:cubicBezTo>
                  <a:pt x="157" y="521"/>
                  <a:pt x="162" y="579"/>
                  <a:pt x="198" y="587"/>
                </a:cubicBezTo>
                <a:cubicBezTo>
                  <a:pt x="275" y="607"/>
                  <a:pt x="321" y="631"/>
                  <a:pt x="400" y="635"/>
                </a:cubicBezTo>
                <a:cubicBezTo>
                  <a:pt x="471" y="643"/>
                  <a:pt x="513" y="654"/>
                  <a:pt x="568" y="655"/>
                </a:cubicBezTo>
                <a:cubicBezTo>
                  <a:pt x="628" y="661"/>
                  <a:pt x="700" y="664"/>
                  <a:pt x="760" y="671"/>
                </a:cubicBezTo>
                <a:cubicBezTo>
                  <a:pt x="817" y="693"/>
                  <a:pt x="869" y="677"/>
                  <a:pt x="928" y="699"/>
                </a:cubicBezTo>
                <a:cubicBezTo>
                  <a:pt x="1070" y="753"/>
                  <a:pt x="1355" y="693"/>
                  <a:pt x="1355" y="693"/>
                </a:cubicBezTo>
                <a:cubicBezTo>
                  <a:pt x="1539" y="731"/>
                  <a:pt x="1520" y="737"/>
                  <a:pt x="1751" y="746"/>
                </a:cubicBezTo>
                <a:cubicBezTo>
                  <a:pt x="1912" y="769"/>
                  <a:pt x="1924" y="727"/>
                  <a:pt x="2228" y="743"/>
                </a:cubicBezTo>
                <a:cubicBezTo>
                  <a:pt x="2298" y="752"/>
                  <a:pt x="2337" y="736"/>
                  <a:pt x="2388" y="739"/>
                </a:cubicBezTo>
                <a:cubicBezTo>
                  <a:pt x="2439" y="742"/>
                  <a:pt x="2496" y="758"/>
                  <a:pt x="2535" y="762"/>
                </a:cubicBezTo>
                <a:cubicBezTo>
                  <a:pt x="2574" y="766"/>
                  <a:pt x="2586" y="753"/>
                  <a:pt x="2624" y="761"/>
                </a:cubicBezTo>
                <a:cubicBezTo>
                  <a:pt x="2654" y="767"/>
                  <a:pt x="2674" y="747"/>
                  <a:pt x="2710" y="746"/>
                </a:cubicBezTo>
                <a:cubicBezTo>
                  <a:pt x="2816" y="740"/>
                  <a:pt x="2923" y="740"/>
                  <a:pt x="3030" y="737"/>
                </a:cubicBezTo>
                <a:cubicBezTo>
                  <a:pt x="3165" y="698"/>
                  <a:pt x="3192" y="700"/>
                  <a:pt x="3372" y="693"/>
                </a:cubicBezTo>
                <a:cubicBezTo>
                  <a:pt x="3491" y="677"/>
                  <a:pt x="3585" y="649"/>
                  <a:pt x="3707" y="640"/>
                </a:cubicBezTo>
                <a:cubicBezTo>
                  <a:pt x="3778" y="612"/>
                  <a:pt x="3647" y="661"/>
                  <a:pt x="3814" y="623"/>
                </a:cubicBezTo>
                <a:cubicBezTo>
                  <a:pt x="3939" y="593"/>
                  <a:pt x="3882" y="589"/>
                  <a:pt x="4057" y="579"/>
                </a:cubicBezTo>
                <a:cubicBezTo>
                  <a:pt x="4154" y="551"/>
                  <a:pt x="4197" y="549"/>
                  <a:pt x="4316" y="543"/>
                </a:cubicBezTo>
                <a:cubicBezTo>
                  <a:pt x="4293" y="535"/>
                  <a:pt x="4233" y="529"/>
                  <a:pt x="4225" y="526"/>
                </a:cubicBezTo>
                <a:cubicBezTo>
                  <a:pt x="4217" y="523"/>
                  <a:pt x="4240" y="518"/>
                  <a:pt x="4247" y="517"/>
                </a:cubicBezTo>
                <a:cubicBezTo>
                  <a:pt x="4275" y="513"/>
                  <a:pt x="4303" y="511"/>
                  <a:pt x="4331" y="508"/>
                </a:cubicBezTo>
                <a:cubicBezTo>
                  <a:pt x="4303" y="505"/>
                  <a:pt x="4275" y="504"/>
                  <a:pt x="4247" y="499"/>
                </a:cubicBezTo>
                <a:cubicBezTo>
                  <a:pt x="4240" y="498"/>
                  <a:pt x="4221" y="499"/>
                  <a:pt x="4225" y="491"/>
                </a:cubicBezTo>
                <a:cubicBezTo>
                  <a:pt x="4230" y="480"/>
                  <a:pt x="4245" y="485"/>
                  <a:pt x="4255" y="482"/>
                </a:cubicBezTo>
                <a:cubicBezTo>
                  <a:pt x="4318" y="494"/>
                  <a:pt x="4297" y="507"/>
                  <a:pt x="4346" y="526"/>
                </a:cubicBezTo>
                <a:cubicBezTo>
                  <a:pt x="4398" y="511"/>
                  <a:pt x="4453" y="470"/>
                  <a:pt x="4506" y="464"/>
                </a:cubicBezTo>
                <a:cubicBezTo>
                  <a:pt x="4552" y="460"/>
                  <a:pt x="4598" y="458"/>
                  <a:pt x="4643" y="455"/>
                </a:cubicBezTo>
                <a:cubicBezTo>
                  <a:pt x="4690" y="420"/>
                  <a:pt x="4742" y="423"/>
                  <a:pt x="4795" y="411"/>
                </a:cubicBezTo>
                <a:cubicBezTo>
                  <a:pt x="4834" y="382"/>
                  <a:pt x="4813" y="403"/>
                  <a:pt x="4849" y="341"/>
                </a:cubicBezTo>
                <a:cubicBezTo>
                  <a:pt x="4854" y="332"/>
                  <a:pt x="4864" y="314"/>
                  <a:pt x="4864" y="314"/>
                </a:cubicBezTo>
                <a:cubicBezTo>
                  <a:pt x="4803" y="279"/>
                  <a:pt x="4742" y="285"/>
                  <a:pt x="4674" y="279"/>
                </a:cubicBezTo>
                <a:cubicBezTo>
                  <a:pt x="4490" y="287"/>
                  <a:pt x="4499" y="279"/>
                  <a:pt x="4384" y="306"/>
                </a:cubicBezTo>
                <a:cubicBezTo>
                  <a:pt x="4293" y="303"/>
                  <a:pt x="4202" y="303"/>
                  <a:pt x="4110" y="297"/>
                </a:cubicBezTo>
                <a:cubicBezTo>
                  <a:pt x="4103" y="297"/>
                  <a:pt x="4126" y="288"/>
                  <a:pt x="4133" y="288"/>
                </a:cubicBezTo>
                <a:cubicBezTo>
                  <a:pt x="4187" y="288"/>
                  <a:pt x="4240" y="294"/>
                  <a:pt x="4293" y="297"/>
                </a:cubicBezTo>
                <a:cubicBezTo>
                  <a:pt x="4391" y="282"/>
                  <a:pt x="4444" y="268"/>
                  <a:pt x="4552" y="262"/>
                </a:cubicBezTo>
                <a:cubicBezTo>
                  <a:pt x="4601" y="247"/>
                  <a:pt x="4610" y="232"/>
                  <a:pt x="4651" y="200"/>
                </a:cubicBezTo>
                <a:cubicBezTo>
                  <a:pt x="4609" y="188"/>
                  <a:pt x="4562" y="193"/>
                  <a:pt x="4521" y="174"/>
                </a:cubicBezTo>
                <a:cubicBezTo>
                  <a:pt x="4514" y="171"/>
                  <a:pt x="4516" y="156"/>
                  <a:pt x="4514" y="147"/>
                </a:cubicBezTo>
                <a:cubicBezTo>
                  <a:pt x="4141" y="166"/>
                  <a:pt x="4291" y="156"/>
                  <a:pt x="4065" y="174"/>
                </a:cubicBezTo>
                <a:cubicBezTo>
                  <a:pt x="4015" y="182"/>
                  <a:pt x="3972" y="194"/>
                  <a:pt x="3920" y="174"/>
                </a:cubicBezTo>
                <a:cubicBezTo>
                  <a:pt x="3911" y="171"/>
                  <a:pt x="3935" y="160"/>
                  <a:pt x="3943" y="156"/>
                </a:cubicBezTo>
                <a:cubicBezTo>
                  <a:pt x="3951" y="152"/>
                  <a:pt x="3958" y="150"/>
                  <a:pt x="3966" y="147"/>
                </a:cubicBezTo>
                <a:cubicBezTo>
                  <a:pt x="3918" y="110"/>
                  <a:pt x="3968" y="135"/>
                  <a:pt x="3935" y="77"/>
                </a:cubicBezTo>
                <a:cubicBezTo>
                  <a:pt x="3812" y="86"/>
                  <a:pt x="3702" y="113"/>
                  <a:pt x="3578" y="121"/>
                </a:cubicBezTo>
                <a:cubicBezTo>
                  <a:pt x="3524" y="128"/>
                  <a:pt x="3477" y="135"/>
                  <a:pt x="3425" y="156"/>
                </a:cubicBezTo>
                <a:cubicBezTo>
                  <a:pt x="3342" y="188"/>
                  <a:pt x="3248" y="162"/>
                  <a:pt x="3159" y="165"/>
                </a:cubicBezTo>
                <a:cubicBezTo>
                  <a:pt x="2928" y="254"/>
                  <a:pt x="2813" y="169"/>
                  <a:pt x="2544" y="191"/>
                </a:cubicBezTo>
                <a:cubicBezTo>
                  <a:pt x="2445" y="200"/>
                  <a:pt x="2305" y="198"/>
                  <a:pt x="2260" y="187"/>
                </a:cubicBezTo>
                <a:cubicBezTo>
                  <a:pt x="2172" y="153"/>
                  <a:pt x="2149" y="194"/>
                  <a:pt x="2056" y="195"/>
                </a:cubicBezTo>
                <a:cubicBezTo>
                  <a:pt x="1964" y="187"/>
                  <a:pt x="1913" y="188"/>
                  <a:pt x="1880" y="175"/>
                </a:cubicBezTo>
                <a:cubicBezTo>
                  <a:pt x="1790" y="181"/>
                  <a:pt x="1677" y="212"/>
                  <a:pt x="1591" y="191"/>
                </a:cubicBezTo>
                <a:cubicBezTo>
                  <a:pt x="1548" y="181"/>
                  <a:pt x="1503" y="186"/>
                  <a:pt x="1460" y="175"/>
                </a:cubicBezTo>
                <a:cubicBezTo>
                  <a:pt x="1435" y="185"/>
                  <a:pt x="1426" y="155"/>
                  <a:pt x="1401" y="165"/>
                </a:cubicBezTo>
                <a:cubicBezTo>
                  <a:pt x="1252" y="156"/>
                  <a:pt x="1118" y="135"/>
                  <a:pt x="967" y="130"/>
                </a:cubicBezTo>
                <a:cubicBezTo>
                  <a:pt x="926" y="125"/>
                  <a:pt x="836" y="116"/>
                  <a:pt x="799" y="103"/>
                </a:cubicBezTo>
                <a:cubicBezTo>
                  <a:pt x="798" y="103"/>
                  <a:pt x="754" y="62"/>
                  <a:pt x="746" y="59"/>
                </a:cubicBezTo>
                <a:cubicBezTo>
                  <a:pt x="686" y="39"/>
                  <a:pt x="609" y="39"/>
                  <a:pt x="548" y="33"/>
                </a:cubicBezTo>
                <a:cubicBezTo>
                  <a:pt x="523" y="22"/>
                  <a:pt x="497" y="17"/>
                  <a:pt x="472" y="6"/>
                </a:cubicBezTo>
                <a:cubicBezTo>
                  <a:pt x="441" y="9"/>
                  <a:pt x="411" y="11"/>
                  <a:pt x="381" y="15"/>
                </a:cubicBezTo>
                <a:cubicBezTo>
                  <a:pt x="353" y="15"/>
                  <a:pt x="325" y="0"/>
                  <a:pt x="306" y="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 dirty="0">
              <a:latin typeface="Arial" charset="0"/>
              <a:ea typeface="华文细黑" pitchFamily="2" charset="-122"/>
            </a:endParaRPr>
          </a:p>
        </p:txBody>
      </p:sp>
      <p:sp>
        <p:nvSpPr>
          <p:cNvPr id="41" name="TextBox 62"/>
          <p:cNvSpPr txBox="1">
            <a:spLocks noChangeArrowheads="1"/>
          </p:cNvSpPr>
          <p:nvPr/>
        </p:nvSpPr>
        <p:spPr bwMode="auto">
          <a:xfrm>
            <a:off x="2567893" y="2214366"/>
            <a:ext cx="42100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20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E1B40C"/>
              </a:buClr>
            </a:pPr>
            <a:r>
              <a:rPr lang="en-US" altLang="zh-CN" sz="2600" i="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Glider</a:t>
            </a:r>
            <a:r>
              <a:rPr lang="zh-CN" altLang="en-US" sz="2600" i="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南海涡旋观测过程</a:t>
            </a:r>
          </a:p>
        </p:txBody>
      </p:sp>
      <p:sp>
        <p:nvSpPr>
          <p:cNvPr id="54" name="TextBox 39"/>
          <p:cNvSpPr txBox="1">
            <a:spLocks noChangeArrowheads="1"/>
          </p:cNvSpPr>
          <p:nvPr/>
        </p:nvSpPr>
        <p:spPr bwMode="auto">
          <a:xfrm>
            <a:off x="2578776" y="4571208"/>
            <a:ext cx="42973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20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indent="-609600" algn="ctr" eaLnBrk="1" hangingPunct="1">
              <a:spcBef>
                <a:spcPct val="20000"/>
              </a:spcBef>
              <a:buClr>
                <a:srgbClr val="E1B40C"/>
              </a:buClr>
            </a:pPr>
            <a:r>
              <a:rPr lang="zh-CN" altLang="en-US" sz="2600" i="0" dirty="0" smtClean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南海试验小结</a:t>
            </a:r>
            <a:endParaRPr lang="zh-CN" altLang="en-US" sz="2600" i="0" dirty="0">
              <a:solidFill>
                <a:srgbClr val="08080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AutoShape 23"/>
          <p:cNvSpPr>
            <a:spLocks noChangeArrowheads="1"/>
          </p:cNvSpPr>
          <p:nvPr/>
        </p:nvSpPr>
        <p:spPr bwMode="auto">
          <a:xfrm>
            <a:off x="2457452" y="2206997"/>
            <a:ext cx="5443612" cy="323961"/>
          </a:xfrm>
          <a:prstGeom prst="roundRect">
            <a:avLst>
              <a:gd name="adj" fmla="val 11273"/>
            </a:avLst>
          </a:prstGeom>
          <a:gradFill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华文细黑" pitchFamily="2" charset="-122"/>
            </a:endParaRPr>
          </a:p>
        </p:txBody>
      </p:sp>
      <p:sp>
        <p:nvSpPr>
          <p:cNvPr id="55" name="AutoShape 23"/>
          <p:cNvSpPr>
            <a:spLocks noChangeArrowheads="1"/>
          </p:cNvSpPr>
          <p:nvPr/>
        </p:nvSpPr>
        <p:spPr bwMode="auto">
          <a:xfrm>
            <a:off x="2438937" y="4613255"/>
            <a:ext cx="5443736" cy="323961"/>
          </a:xfrm>
          <a:prstGeom prst="roundRect">
            <a:avLst>
              <a:gd name="adj" fmla="val 11273"/>
            </a:avLst>
          </a:prstGeom>
          <a:gradFill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5178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1550085" y="275057"/>
            <a:ext cx="5886450" cy="669131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800" b="1" kern="1200" spc="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南海试验小结</a:t>
            </a:r>
            <a:endParaRPr lang="en-US" altLang="zh-CN" sz="2800" b="1" kern="1200" spc="600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12" name="灯片编号占位符 10"/>
          <p:cNvSpPr>
            <a:spLocks noGrp="1"/>
          </p:cNvSpPr>
          <p:nvPr>
            <p:ph type="sldNum" sz="quarter" idx="11"/>
          </p:nvPr>
        </p:nvSpPr>
        <p:spPr>
          <a:xfrm>
            <a:off x="6553200" y="6245225"/>
            <a:ext cx="19812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 smtClean="0">
                <a:solidFill>
                  <a:prstClr val="black"/>
                </a:solidFill>
              </a:rPr>
              <a:t>5</a:t>
            </a:r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22218" y="1554540"/>
            <a:ext cx="7058891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待解</a:t>
            </a:r>
            <a:r>
              <a:rPr lang="zh-CN" altLang="en-US" dirty="0" smtClean="0"/>
              <a:t>决问题：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理论研究需要深入，如何确定涡</a:t>
            </a:r>
            <a:r>
              <a:rPr lang="zh-CN" altLang="en-US" dirty="0"/>
              <a:t>心，</a:t>
            </a:r>
            <a:r>
              <a:rPr lang="zh-CN" altLang="en-US" dirty="0" smtClean="0"/>
              <a:t>从</a:t>
            </a:r>
            <a:r>
              <a:rPr lang="zh-CN" altLang="en-US" dirty="0"/>
              <a:t>实时</a:t>
            </a:r>
            <a:r>
              <a:rPr lang="zh-CN" altLang="en-US" dirty="0" smtClean="0"/>
              <a:t>遥</a:t>
            </a:r>
            <a:r>
              <a:rPr lang="zh-CN" altLang="en-US" dirty="0"/>
              <a:t>感数据推导出</a:t>
            </a:r>
            <a:r>
              <a:rPr lang="zh-CN" altLang="en-US" dirty="0" smtClean="0"/>
              <a:t>的</a:t>
            </a:r>
            <a:r>
              <a:rPr lang="zh-CN" altLang="en-US" dirty="0"/>
              <a:t>涡</a:t>
            </a:r>
            <a:r>
              <a:rPr lang="zh-CN" altLang="en-US" dirty="0" smtClean="0"/>
              <a:t>心变动问题，能否结合</a:t>
            </a:r>
            <a:r>
              <a:rPr lang="en-US" altLang="zh-CN" dirty="0" smtClean="0"/>
              <a:t>CTD</a:t>
            </a:r>
            <a:r>
              <a:rPr lang="zh-CN" altLang="en-US" dirty="0" smtClean="0"/>
              <a:t>现场观测数据？如何结合？</a:t>
            </a:r>
            <a:r>
              <a:rPr lang="zh-CN" altLang="en-US" dirty="0"/>
              <a:t>如何根据实时观测的CTD数</a:t>
            </a:r>
            <a:r>
              <a:rPr lang="zh-CN" altLang="en-US" dirty="0" smtClean="0"/>
              <a:t>据，评价</a:t>
            </a:r>
            <a:r>
              <a:rPr lang="zh-CN" altLang="en-US" dirty="0"/>
              <a:t>涡旋</a:t>
            </a:r>
            <a:r>
              <a:rPr lang="zh-CN" altLang="en-US" dirty="0" smtClean="0"/>
              <a:t>状</a:t>
            </a:r>
            <a:r>
              <a:rPr lang="zh-CN" altLang="en-US" dirty="0"/>
              <a:t>态（密度、异常</a:t>
            </a:r>
            <a:r>
              <a:rPr lang="zh-CN" altLang="en-US" dirty="0" smtClean="0"/>
              <a:t>）？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 smtClean="0"/>
              <a:t>如何</a:t>
            </a:r>
            <a:r>
              <a:rPr lang="zh-CN" altLang="en-US" dirty="0"/>
              <a:t>解决当</a:t>
            </a:r>
            <a:r>
              <a:rPr lang="zh-CN" altLang="en-US" dirty="0" smtClean="0"/>
              <a:t>前</a:t>
            </a:r>
            <a:r>
              <a:rPr lang="zh-CN" altLang="en-US" dirty="0"/>
              <a:t>测流</a:t>
            </a:r>
            <a:r>
              <a:rPr lang="zh-CN" altLang="en-US" dirty="0" smtClean="0"/>
              <a:t>设</a:t>
            </a:r>
            <a:r>
              <a:rPr lang="zh-CN" altLang="en-US" dirty="0"/>
              <a:t>备的不存在的问题？使用无人艇进行ADCP在100m或从滑翔机的CTD数据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Glider</a:t>
            </a:r>
            <a:r>
              <a:rPr lang="zh-CN" altLang="en-US" dirty="0" smtClean="0"/>
              <a:t>观测数据处理，我们数据处理中的问题？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/>
              <a:t>Glider</a:t>
            </a:r>
            <a:r>
              <a:rPr lang="zh-CN" altLang="en-US" dirty="0" smtClean="0"/>
              <a:t>项目执行的问题，采购和支付？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2857236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标题 1"/>
          <p:cNvSpPr txBox="1">
            <a:spLocks/>
          </p:cNvSpPr>
          <p:nvPr/>
        </p:nvSpPr>
        <p:spPr bwMode="auto">
          <a:xfrm>
            <a:off x="1571625" y="315122"/>
            <a:ext cx="60007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+mj-cs"/>
              </a:rPr>
              <a:t>目    录</a:t>
            </a:r>
            <a:endParaRPr lang="zh-CN" altLang="en-US" sz="2400" b="1" dirty="0">
              <a:solidFill>
                <a:prstClr val="black"/>
              </a:solidFill>
              <a:latin typeface="Times New Roman" pitchFamily="18" charset="0"/>
              <a:ea typeface="黑体" pitchFamily="49" charset="-122"/>
              <a:cs typeface="+mj-cs"/>
            </a:endParaRPr>
          </a:p>
        </p:txBody>
      </p:sp>
      <p:sp>
        <p:nvSpPr>
          <p:cNvPr id="1126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4A31946-DE4E-4E96-846E-D4DEC2A1E9B9}" type="slidenum">
              <a:rPr lang="en-US" altLang="zh-CN">
                <a:solidFill>
                  <a:prstClr val="black"/>
                </a:solidFill>
              </a:rPr>
              <a:pPr eaLnBrk="1" hangingPunct="1"/>
              <a:t>2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81162" y="2530940"/>
            <a:ext cx="5891213" cy="273050"/>
          </a:xfrm>
          <a:prstGeom prst="rect">
            <a:avLst/>
          </a:prstGeom>
          <a:gradFill rotWithShape="1">
            <a:gsLst>
              <a:gs pos="0">
                <a:srgbClr val="080808">
                  <a:alpha val="7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854200" y="2146765"/>
            <a:ext cx="5749925" cy="528638"/>
          </a:xfrm>
          <a:prstGeom prst="roundRect">
            <a:avLst>
              <a:gd name="adj" fmla="val 5444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0" scaled="1"/>
          </a:gradFill>
          <a:ln w="635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marL="920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E1B40C"/>
              </a:buClr>
              <a:buFont typeface="Wingdings" panose="05000000000000000000" pitchFamily="2" charset="2"/>
              <a:buNone/>
            </a:pPr>
            <a:endParaRPr lang="zh-CN" altLang="en-US" sz="2600" i="0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152650" y="2068978"/>
            <a:ext cx="5427662" cy="323850"/>
          </a:xfrm>
          <a:prstGeom prst="roundRect">
            <a:avLst>
              <a:gd name="adj" fmla="val 11273"/>
            </a:avLst>
          </a:prstGeom>
          <a:gradFill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华文细黑" pitchFamily="2" charset="-122"/>
            </a:endParaRP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1457325" y="1883240"/>
            <a:ext cx="992187" cy="925513"/>
            <a:chOff x="0" y="0"/>
            <a:chExt cx="1752" cy="1812"/>
          </a:xfrm>
        </p:grpSpPr>
        <p:sp>
          <p:nvSpPr>
            <p:cNvPr id="10" name="未知"/>
            <p:cNvSpPr>
              <a:spLocks/>
            </p:cNvSpPr>
            <p:nvPr/>
          </p:nvSpPr>
          <p:spPr bwMode="auto">
            <a:xfrm>
              <a:off x="0" y="0"/>
              <a:ext cx="1752" cy="1812"/>
            </a:xfrm>
            <a:custGeom>
              <a:avLst/>
              <a:gdLst>
                <a:gd name="T0" fmla="*/ 1262 w 1752"/>
                <a:gd name="T1" fmla="*/ 1812 h 1812"/>
                <a:gd name="T2" fmla="*/ 0 w 1752"/>
                <a:gd name="T3" fmla="*/ 1356 h 1812"/>
                <a:gd name="T4" fmla="*/ 491 w 1752"/>
                <a:gd name="T5" fmla="*/ 0 h 1812"/>
                <a:gd name="T6" fmla="*/ 1752 w 1752"/>
                <a:gd name="T7" fmla="*/ 458 h 1812"/>
                <a:gd name="T8" fmla="*/ 1262 w 1752"/>
                <a:gd name="T9" fmla="*/ 1812 h 18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52"/>
                <a:gd name="T16" fmla="*/ 0 h 1812"/>
                <a:gd name="T17" fmla="*/ 1752 w 1752"/>
                <a:gd name="T18" fmla="*/ 1812 h 18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52" h="1812">
                  <a:moveTo>
                    <a:pt x="1262" y="1812"/>
                  </a:moveTo>
                  <a:lnTo>
                    <a:pt x="0" y="1356"/>
                  </a:lnTo>
                  <a:lnTo>
                    <a:pt x="491" y="0"/>
                  </a:lnTo>
                  <a:lnTo>
                    <a:pt x="1752" y="458"/>
                  </a:lnTo>
                  <a:lnTo>
                    <a:pt x="1262" y="1812"/>
                  </a:lnTo>
                  <a:close/>
                </a:path>
              </a:pathLst>
            </a:cu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lin ang="2700000" scaled="1"/>
            </a:gra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126" y="137"/>
              <a:ext cx="1561" cy="1517"/>
            </a:xfrm>
            <a:custGeom>
              <a:avLst/>
              <a:gdLst/>
              <a:ahLst/>
              <a:cxnLst>
                <a:cxn ang="0">
                  <a:pos x="1166" y="1518"/>
                </a:cxn>
                <a:cxn ang="0">
                  <a:pos x="0" y="1095"/>
                </a:cxn>
                <a:cxn ang="0">
                  <a:pos x="397" y="0"/>
                </a:cxn>
                <a:cxn ang="0">
                  <a:pos x="1562" y="422"/>
                </a:cxn>
                <a:cxn ang="0">
                  <a:pos x="1166" y="1518"/>
                </a:cxn>
              </a:cxnLst>
              <a:rect l="0" t="0" r="r" b="b"/>
              <a:pathLst>
                <a:path w="1562" h="1518">
                  <a:moveTo>
                    <a:pt x="1166" y="1518"/>
                  </a:moveTo>
                  <a:lnTo>
                    <a:pt x="0" y="1095"/>
                  </a:lnTo>
                  <a:lnTo>
                    <a:pt x="397" y="0"/>
                  </a:lnTo>
                  <a:lnTo>
                    <a:pt x="1562" y="422"/>
                  </a:lnTo>
                  <a:lnTo>
                    <a:pt x="1166" y="151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华文细黑" pitchFamily="2" charset="-122"/>
              </a:endParaRPr>
            </a:p>
          </p:txBody>
        </p:sp>
      </p:grpSp>
      <p:sp>
        <p:nvSpPr>
          <p:cNvPr id="12" name="WordArt 17"/>
          <p:cNvSpPr>
            <a:spLocks noChangeArrowheads="1" noChangeShapeType="1"/>
          </p:cNvSpPr>
          <p:nvPr/>
        </p:nvSpPr>
        <p:spPr bwMode="auto">
          <a:xfrm>
            <a:off x="1844675" y="2153115"/>
            <a:ext cx="238125" cy="3619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1400" kern="10" spc="-7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1400" kern="10" spc="-7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22" name="Group 19"/>
          <p:cNvGrpSpPr>
            <a:grpSpLocks/>
          </p:cNvGrpSpPr>
          <p:nvPr/>
        </p:nvGrpSpPr>
        <p:grpSpPr bwMode="auto">
          <a:xfrm>
            <a:off x="1457326" y="3095296"/>
            <a:ext cx="6164087" cy="925512"/>
            <a:chOff x="0" y="0"/>
            <a:chExt cx="8734" cy="1457"/>
          </a:xfrm>
        </p:grpSpPr>
        <p:grpSp>
          <p:nvGrpSpPr>
            <p:cNvPr id="23" name="Group 20"/>
            <p:cNvGrpSpPr>
              <a:grpSpLocks/>
            </p:cNvGrpSpPr>
            <p:nvPr/>
          </p:nvGrpSpPr>
          <p:grpSpPr bwMode="auto">
            <a:xfrm>
              <a:off x="317" y="415"/>
              <a:ext cx="8417" cy="1030"/>
              <a:chOff x="0" y="0"/>
              <a:chExt cx="4653" cy="412"/>
            </a:xfrm>
          </p:grpSpPr>
          <p:sp>
            <p:nvSpPr>
              <p:cNvPr id="28" name="Rectangle 21"/>
              <p:cNvSpPr>
                <a:spLocks noChangeArrowheads="1"/>
              </p:cNvSpPr>
              <p:nvPr/>
            </p:nvSpPr>
            <p:spPr bwMode="auto">
              <a:xfrm>
                <a:off x="0" y="240"/>
                <a:ext cx="4627" cy="172"/>
              </a:xfrm>
              <a:prstGeom prst="rect">
                <a:avLst/>
              </a:prstGeom>
              <a:gradFill rotWithShape="1">
                <a:gsLst>
                  <a:gs pos="0">
                    <a:srgbClr val="080808">
                      <a:alpha val="79999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29" name="AutoShape 22"/>
              <p:cNvSpPr>
                <a:spLocks noChangeArrowheads="1"/>
              </p:cNvSpPr>
              <p:nvPr/>
            </p:nvSpPr>
            <p:spPr bwMode="auto">
              <a:xfrm>
                <a:off x="136" y="0"/>
                <a:ext cx="4516" cy="333"/>
              </a:xfrm>
              <a:prstGeom prst="roundRect">
                <a:avLst>
                  <a:gd name="adj" fmla="val 5444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8D8D8"/>
                  </a:gs>
                </a:gsLst>
                <a:lin ang="0" scaled="1"/>
              </a:gra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marL="609600" indent="-609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600" i="0" dirty="0" smtClean="0">
                    <a:solidFill>
                      <a:srgbClr val="08080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涡旋</a:t>
                </a:r>
                <a:r>
                  <a:rPr lang="zh-CN" altLang="en-US" sz="2600" i="0" dirty="0" smtClean="0">
                    <a:solidFill>
                      <a:srgbClr val="08080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观测初步成果</a:t>
                </a:r>
                <a:endParaRPr lang="zh-CN" altLang="en-US" sz="2600" i="0" dirty="0">
                  <a:solidFill>
                    <a:srgbClr val="080808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0" name="AutoShape 23"/>
              <p:cNvSpPr>
                <a:spLocks noChangeArrowheads="1"/>
              </p:cNvSpPr>
              <p:nvPr/>
            </p:nvSpPr>
            <p:spPr bwMode="auto">
              <a:xfrm>
                <a:off x="389" y="8"/>
                <a:ext cx="4264" cy="204"/>
              </a:xfrm>
              <a:prstGeom prst="roundRect">
                <a:avLst>
                  <a:gd name="adj" fmla="val 11273"/>
                </a:avLst>
              </a:pr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</p:grpSp>
        <p:grpSp>
          <p:nvGrpSpPr>
            <p:cNvPr id="24" name="Group 24"/>
            <p:cNvGrpSpPr>
              <a:grpSpLocks/>
            </p:cNvGrpSpPr>
            <p:nvPr/>
          </p:nvGrpSpPr>
          <p:grpSpPr bwMode="auto">
            <a:xfrm>
              <a:off x="0" y="0"/>
              <a:ext cx="1410" cy="1457"/>
              <a:chOff x="0" y="0"/>
              <a:chExt cx="1752" cy="1812"/>
            </a:xfrm>
          </p:grpSpPr>
          <p:sp>
            <p:nvSpPr>
              <p:cNvPr id="26" name="未知"/>
              <p:cNvSpPr>
                <a:spLocks/>
              </p:cNvSpPr>
              <p:nvPr/>
            </p:nvSpPr>
            <p:spPr bwMode="auto">
              <a:xfrm>
                <a:off x="0" y="0"/>
                <a:ext cx="1752" cy="1812"/>
              </a:xfrm>
              <a:custGeom>
                <a:avLst/>
                <a:gdLst>
                  <a:gd name="T0" fmla="*/ 1262 w 1752"/>
                  <a:gd name="T1" fmla="*/ 1812 h 1812"/>
                  <a:gd name="T2" fmla="*/ 0 w 1752"/>
                  <a:gd name="T3" fmla="*/ 1356 h 1812"/>
                  <a:gd name="T4" fmla="*/ 491 w 1752"/>
                  <a:gd name="T5" fmla="*/ 0 h 1812"/>
                  <a:gd name="T6" fmla="*/ 1752 w 1752"/>
                  <a:gd name="T7" fmla="*/ 458 h 1812"/>
                  <a:gd name="T8" fmla="*/ 1262 w 1752"/>
                  <a:gd name="T9" fmla="*/ 1812 h 18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2"/>
                  <a:gd name="T16" fmla="*/ 0 h 1812"/>
                  <a:gd name="T17" fmla="*/ 1752 w 1752"/>
                  <a:gd name="T18" fmla="*/ 1812 h 18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2" h="1812">
                    <a:moveTo>
                      <a:pt x="1262" y="1812"/>
                    </a:moveTo>
                    <a:lnTo>
                      <a:pt x="0" y="1356"/>
                    </a:lnTo>
                    <a:lnTo>
                      <a:pt x="491" y="0"/>
                    </a:lnTo>
                    <a:lnTo>
                      <a:pt x="1752" y="458"/>
                    </a:lnTo>
                    <a:lnTo>
                      <a:pt x="1262" y="18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27" name="未知"/>
              <p:cNvSpPr>
                <a:spLocks/>
              </p:cNvSpPr>
              <p:nvPr/>
            </p:nvSpPr>
            <p:spPr bwMode="auto">
              <a:xfrm>
                <a:off x="126" y="137"/>
                <a:ext cx="1562" cy="1517"/>
              </a:xfrm>
              <a:custGeom>
                <a:avLst/>
                <a:gdLst/>
                <a:ahLst/>
                <a:cxnLst>
                  <a:cxn ang="0">
                    <a:pos x="1166" y="1518"/>
                  </a:cxn>
                  <a:cxn ang="0">
                    <a:pos x="0" y="1095"/>
                  </a:cxn>
                  <a:cxn ang="0">
                    <a:pos x="397" y="0"/>
                  </a:cxn>
                  <a:cxn ang="0">
                    <a:pos x="1562" y="422"/>
                  </a:cxn>
                  <a:cxn ang="0">
                    <a:pos x="1166" y="1518"/>
                  </a:cxn>
                </a:cxnLst>
                <a:rect l="0" t="0" r="r" b="b"/>
                <a:pathLst>
                  <a:path w="1562" h="1518">
                    <a:moveTo>
                      <a:pt x="1166" y="1518"/>
                    </a:moveTo>
                    <a:lnTo>
                      <a:pt x="0" y="1095"/>
                    </a:lnTo>
                    <a:lnTo>
                      <a:pt x="397" y="0"/>
                    </a:lnTo>
                    <a:lnTo>
                      <a:pt x="1562" y="422"/>
                    </a:lnTo>
                    <a:lnTo>
                      <a:pt x="1166" y="15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</p:grpSp>
        <p:sp>
          <p:nvSpPr>
            <p:cNvPr id="25" name="WordArt 27"/>
            <p:cNvSpPr>
              <a:spLocks noChangeArrowheads="1" noChangeShapeType="1"/>
            </p:cNvSpPr>
            <p:nvPr/>
          </p:nvSpPr>
          <p:spPr bwMode="auto">
            <a:xfrm>
              <a:off x="512" y="424"/>
              <a:ext cx="450" cy="57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 spc="-7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  <a:endParaRPr lang="zh-CN" altLang="en-US" sz="1400" kern="10" spc="-7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1446440" y="4237369"/>
            <a:ext cx="6176962" cy="925513"/>
            <a:chOff x="0" y="0"/>
            <a:chExt cx="8732" cy="1457"/>
          </a:xfrm>
        </p:grpSpPr>
        <p:grpSp>
          <p:nvGrpSpPr>
            <p:cNvPr id="32" name="Group 29"/>
            <p:cNvGrpSpPr>
              <a:grpSpLocks/>
            </p:cNvGrpSpPr>
            <p:nvPr/>
          </p:nvGrpSpPr>
          <p:grpSpPr bwMode="auto">
            <a:xfrm>
              <a:off x="317" y="402"/>
              <a:ext cx="8415" cy="1043"/>
              <a:chOff x="0" y="-5"/>
              <a:chExt cx="4652" cy="417"/>
            </a:xfrm>
          </p:grpSpPr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0" y="240"/>
                <a:ext cx="4627" cy="172"/>
              </a:xfrm>
              <a:prstGeom prst="rect">
                <a:avLst/>
              </a:prstGeom>
              <a:gradFill rotWithShape="1">
                <a:gsLst>
                  <a:gs pos="0">
                    <a:srgbClr val="080808">
                      <a:alpha val="79999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38" name="AutoShape 31"/>
              <p:cNvSpPr>
                <a:spLocks noChangeArrowheads="1"/>
              </p:cNvSpPr>
              <p:nvPr/>
            </p:nvSpPr>
            <p:spPr bwMode="auto">
              <a:xfrm>
                <a:off x="136" y="0"/>
                <a:ext cx="4516" cy="333"/>
              </a:xfrm>
              <a:prstGeom prst="roundRect">
                <a:avLst>
                  <a:gd name="adj" fmla="val 5444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8D8D8"/>
                  </a:gs>
                </a:gsLst>
                <a:lin ang="0" scaled="1"/>
              </a:gra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marL="609600" indent="-609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600" i="0" dirty="0" smtClean="0">
                    <a:solidFill>
                      <a:srgbClr val="08080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南海试验小结</a:t>
                </a:r>
                <a:endParaRPr lang="zh-CN" altLang="en-US" sz="2600" i="0" dirty="0">
                  <a:solidFill>
                    <a:srgbClr val="080808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9" name="AutoShape 32"/>
              <p:cNvSpPr>
                <a:spLocks noChangeArrowheads="1"/>
              </p:cNvSpPr>
              <p:nvPr/>
            </p:nvSpPr>
            <p:spPr bwMode="auto">
              <a:xfrm>
                <a:off x="389" y="-5"/>
                <a:ext cx="4263" cy="204"/>
              </a:xfrm>
              <a:prstGeom prst="roundRect">
                <a:avLst>
                  <a:gd name="adj" fmla="val 11273"/>
                </a:avLst>
              </a:pr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</p:grpSp>
        <p:grpSp>
          <p:nvGrpSpPr>
            <p:cNvPr id="33" name="Group 33"/>
            <p:cNvGrpSpPr>
              <a:grpSpLocks/>
            </p:cNvGrpSpPr>
            <p:nvPr/>
          </p:nvGrpSpPr>
          <p:grpSpPr bwMode="auto">
            <a:xfrm>
              <a:off x="0" y="0"/>
              <a:ext cx="1410" cy="1457"/>
              <a:chOff x="0" y="0"/>
              <a:chExt cx="1752" cy="1812"/>
            </a:xfrm>
          </p:grpSpPr>
          <p:sp>
            <p:nvSpPr>
              <p:cNvPr id="35" name="未知"/>
              <p:cNvSpPr>
                <a:spLocks/>
              </p:cNvSpPr>
              <p:nvPr/>
            </p:nvSpPr>
            <p:spPr bwMode="auto">
              <a:xfrm>
                <a:off x="0" y="0"/>
                <a:ext cx="1752" cy="1812"/>
              </a:xfrm>
              <a:custGeom>
                <a:avLst/>
                <a:gdLst>
                  <a:gd name="T0" fmla="*/ 1262 w 1752"/>
                  <a:gd name="T1" fmla="*/ 1812 h 1812"/>
                  <a:gd name="T2" fmla="*/ 0 w 1752"/>
                  <a:gd name="T3" fmla="*/ 1356 h 1812"/>
                  <a:gd name="T4" fmla="*/ 491 w 1752"/>
                  <a:gd name="T5" fmla="*/ 0 h 1812"/>
                  <a:gd name="T6" fmla="*/ 1752 w 1752"/>
                  <a:gd name="T7" fmla="*/ 458 h 1812"/>
                  <a:gd name="T8" fmla="*/ 1262 w 1752"/>
                  <a:gd name="T9" fmla="*/ 1812 h 18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2"/>
                  <a:gd name="T16" fmla="*/ 0 h 1812"/>
                  <a:gd name="T17" fmla="*/ 1752 w 1752"/>
                  <a:gd name="T18" fmla="*/ 1812 h 18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2" h="1812">
                    <a:moveTo>
                      <a:pt x="1262" y="1812"/>
                    </a:moveTo>
                    <a:lnTo>
                      <a:pt x="0" y="1356"/>
                    </a:lnTo>
                    <a:lnTo>
                      <a:pt x="491" y="0"/>
                    </a:lnTo>
                    <a:lnTo>
                      <a:pt x="1752" y="458"/>
                    </a:lnTo>
                    <a:lnTo>
                      <a:pt x="1262" y="18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36" name="未知"/>
              <p:cNvSpPr>
                <a:spLocks/>
              </p:cNvSpPr>
              <p:nvPr/>
            </p:nvSpPr>
            <p:spPr bwMode="auto">
              <a:xfrm>
                <a:off x="125" y="137"/>
                <a:ext cx="1562" cy="1517"/>
              </a:xfrm>
              <a:custGeom>
                <a:avLst/>
                <a:gdLst/>
                <a:ahLst/>
                <a:cxnLst>
                  <a:cxn ang="0">
                    <a:pos x="1166" y="1518"/>
                  </a:cxn>
                  <a:cxn ang="0">
                    <a:pos x="0" y="1095"/>
                  </a:cxn>
                  <a:cxn ang="0">
                    <a:pos x="397" y="0"/>
                  </a:cxn>
                  <a:cxn ang="0">
                    <a:pos x="1562" y="422"/>
                  </a:cxn>
                  <a:cxn ang="0">
                    <a:pos x="1166" y="1518"/>
                  </a:cxn>
                </a:cxnLst>
                <a:rect l="0" t="0" r="r" b="b"/>
                <a:pathLst>
                  <a:path w="1562" h="1518">
                    <a:moveTo>
                      <a:pt x="1166" y="1518"/>
                    </a:moveTo>
                    <a:lnTo>
                      <a:pt x="0" y="1095"/>
                    </a:lnTo>
                    <a:lnTo>
                      <a:pt x="397" y="0"/>
                    </a:lnTo>
                    <a:lnTo>
                      <a:pt x="1562" y="422"/>
                    </a:lnTo>
                    <a:lnTo>
                      <a:pt x="1166" y="15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</p:grpSp>
        <p:sp>
          <p:nvSpPr>
            <p:cNvPr id="34" name="WordArt 36"/>
            <p:cNvSpPr>
              <a:spLocks noChangeArrowheads="1" noChangeShapeType="1"/>
            </p:cNvSpPr>
            <p:nvPr/>
          </p:nvSpPr>
          <p:spPr bwMode="auto">
            <a:xfrm>
              <a:off x="512" y="443"/>
              <a:ext cx="450" cy="57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 spc="-7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  <a:endParaRPr lang="zh-CN" altLang="en-US" sz="1400" kern="10" spc="-7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0" name="Freeform 154"/>
          <p:cNvSpPr>
            <a:spLocks/>
          </p:cNvSpPr>
          <p:nvPr/>
        </p:nvSpPr>
        <p:spPr bwMode="gray">
          <a:xfrm>
            <a:off x="2757487" y="1989603"/>
            <a:ext cx="4495800" cy="701675"/>
          </a:xfrm>
          <a:custGeom>
            <a:avLst/>
            <a:gdLst/>
            <a:ahLst/>
            <a:cxnLst>
              <a:cxn ang="0">
                <a:pos x="266" y="42"/>
              </a:cxn>
              <a:cxn ang="0">
                <a:pos x="107" y="103"/>
              </a:cxn>
              <a:cxn ang="0">
                <a:pos x="69" y="200"/>
              </a:cxn>
              <a:cxn ang="0">
                <a:pos x="38" y="235"/>
              </a:cxn>
              <a:cxn ang="0">
                <a:pos x="15" y="332"/>
              </a:cxn>
              <a:cxn ang="0">
                <a:pos x="38" y="447"/>
              </a:cxn>
              <a:cxn ang="0">
                <a:pos x="198" y="587"/>
              </a:cxn>
              <a:cxn ang="0">
                <a:pos x="568" y="655"/>
              </a:cxn>
              <a:cxn ang="0">
                <a:pos x="928" y="699"/>
              </a:cxn>
              <a:cxn ang="0">
                <a:pos x="1751" y="746"/>
              </a:cxn>
              <a:cxn ang="0">
                <a:pos x="2388" y="739"/>
              </a:cxn>
              <a:cxn ang="0">
                <a:pos x="2624" y="761"/>
              </a:cxn>
              <a:cxn ang="0">
                <a:pos x="3030" y="737"/>
              </a:cxn>
              <a:cxn ang="0">
                <a:pos x="3707" y="640"/>
              </a:cxn>
              <a:cxn ang="0">
                <a:pos x="4057" y="579"/>
              </a:cxn>
              <a:cxn ang="0">
                <a:pos x="4225" y="526"/>
              </a:cxn>
              <a:cxn ang="0">
                <a:pos x="4331" y="508"/>
              </a:cxn>
              <a:cxn ang="0">
                <a:pos x="4225" y="491"/>
              </a:cxn>
              <a:cxn ang="0">
                <a:pos x="4346" y="526"/>
              </a:cxn>
              <a:cxn ang="0">
                <a:pos x="4643" y="455"/>
              </a:cxn>
              <a:cxn ang="0">
                <a:pos x="4849" y="341"/>
              </a:cxn>
              <a:cxn ang="0">
                <a:pos x="4674" y="279"/>
              </a:cxn>
              <a:cxn ang="0">
                <a:pos x="4110" y="297"/>
              </a:cxn>
              <a:cxn ang="0">
                <a:pos x="4293" y="297"/>
              </a:cxn>
              <a:cxn ang="0">
                <a:pos x="4651" y="200"/>
              </a:cxn>
              <a:cxn ang="0">
                <a:pos x="4514" y="147"/>
              </a:cxn>
              <a:cxn ang="0">
                <a:pos x="3920" y="174"/>
              </a:cxn>
              <a:cxn ang="0">
                <a:pos x="3966" y="147"/>
              </a:cxn>
              <a:cxn ang="0">
                <a:pos x="3578" y="121"/>
              </a:cxn>
              <a:cxn ang="0">
                <a:pos x="3159" y="165"/>
              </a:cxn>
              <a:cxn ang="0">
                <a:pos x="2260" y="187"/>
              </a:cxn>
              <a:cxn ang="0">
                <a:pos x="1880" y="175"/>
              </a:cxn>
              <a:cxn ang="0">
                <a:pos x="1460" y="175"/>
              </a:cxn>
              <a:cxn ang="0">
                <a:pos x="967" y="130"/>
              </a:cxn>
              <a:cxn ang="0">
                <a:pos x="746" y="59"/>
              </a:cxn>
              <a:cxn ang="0">
                <a:pos x="472" y="6"/>
              </a:cxn>
              <a:cxn ang="0">
                <a:pos x="306" y="4"/>
              </a:cxn>
            </a:cxnLst>
            <a:rect l="0" t="0" r="r" b="b"/>
            <a:pathLst>
              <a:path w="4864" h="769">
                <a:moveTo>
                  <a:pt x="306" y="4"/>
                </a:moveTo>
                <a:cubicBezTo>
                  <a:pt x="265" y="21"/>
                  <a:pt x="307" y="25"/>
                  <a:pt x="266" y="42"/>
                </a:cubicBezTo>
                <a:cubicBezTo>
                  <a:pt x="228" y="27"/>
                  <a:pt x="225" y="21"/>
                  <a:pt x="167" y="42"/>
                </a:cubicBezTo>
                <a:cubicBezTo>
                  <a:pt x="141" y="52"/>
                  <a:pt x="142" y="90"/>
                  <a:pt x="107" y="103"/>
                </a:cubicBezTo>
                <a:cubicBezTo>
                  <a:pt x="84" y="130"/>
                  <a:pt x="69" y="156"/>
                  <a:pt x="46" y="182"/>
                </a:cubicBezTo>
                <a:cubicBezTo>
                  <a:pt x="53" y="188"/>
                  <a:pt x="61" y="196"/>
                  <a:pt x="69" y="200"/>
                </a:cubicBezTo>
                <a:cubicBezTo>
                  <a:pt x="76" y="204"/>
                  <a:pt x="94" y="200"/>
                  <a:pt x="91" y="209"/>
                </a:cubicBezTo>
                <a:cubicBezTo>
                  <a:pt x="89" y="218"/>
                  <a:pt x="47" y="232"/>
                  <a:pt x="38" y="235"/>
                </a:cubicBezTo>
                <a:cubicBezTo>
                  <a:pt x="20" y="298"/>
                  <a:pt x="37" y="278"/>
                  <a:pt x="0" y="306"/>
                </a:cubicBezTo>
                <a:cubicBezTo>
                  <a:pt x="5" y="314"/>
                  <a:pt x="11" y="322"/>
                  <a:pt x="15" y="332"/>
                </a:cubicBezTo>
                <a:cubicBezTo>
                  <a:pt x="27" y="345"/>
                  <a:pt x="65" y="366"/>
                  <a:pt x="69" y="385"/>
                </a:cubicBezTo>
                <a:cubicBezTo>
                  <a:pt x="71" y="398"/>
                  <a:pt x="28" y="428"/>
                  <a:pt x="38" y="447"/>
                </a:cubicBezTo>
                <a:cubicBezTo>
                  <a:pt x="28" y="480"/>
                  <a:pt x="110" y="494"/>
                  <a:pt x="129" y="499"/>
                </a:cubicBezTo>
                <a:cubicBezTo>
                  <a:pt x="157" y="521"/>
                  <a:pt x="162" y="579"/>
                  <a:pt x="198" y="587"/>
                </a:cubicBezTo>
                <a:cubicBezTo>
                  <a:pt x="275" y="607"/>
                  <a:pt x="321" y="631"/>
                  <a:pt x="400" y="635"/>
                </a:cubicBezTo>
                <a:cubicBezTo>
                  <a:pt x="471" y="643"/>
                  <a:pt x="513" y="654"/>
                  <a:pt x="568" y="655"/>
                </a:cubicBezTo>
                <a:cubicBezTo>
                  <a:pt x="628" y="661"/>
                  <a:pt x="700" y="664"/>
                  <a:pt x="760" y="671"/>
                </a:cubicBezTo>
                <a:cubicBezTo>
                  <a:pt x="817" y="693"/>
                  <a:pt x="869" y="677"/>
                  <a:pt x="928" y="699"/>
                </a:cubicBezTo>
                <a:cubicBezTo>
                  <a:pt x="1070" y="753"/>
                  <a:pt x="1355" y="693"/>
                  <a:pt x="1355" y="693"/>
                </a:cubicBezTo>
                <a:cubicBezTo>
                  <a:pt x="1539" y="731"/>
                  <a:pt x="1520" y="737"/>
                  <a:pt x="1751" y="746"/>
                </a:cubicBezTo>
                <a:cubicBezTo>
                  <a:pt x="1912" y="769"/>
                  <a:pt x="1924" y="727"/>
                  <a:pt x="2228" y="743"/>
                </a:cubicBezTo>
                <a:cubicBezTo>
                  <a:pt x="2298" y="752"/>
                  <a:pt x="2337" y="736"/>
                  <a:pt x="2388" y="739"/>
                </a:cubicBezTo>
                <a:cubicBezTo>
                  <a:pt x="2439" y="742"/>
                  <a:pt x="2496" y="758"/>
                  <a:pt x="2535" y="762"/>
                </a:cubicBezTo>
                <a:cubicBezTo>
                  <a:pt x="2574" y="766"/>
                  <a:pt x="2586" y="753"/>
                  <a:pt x="2624" y="761"/>
                </a:cubicBezTo>
                <a:cubicBezTo>
                  <a:pt x="2654" y="767"/>
                  <a:pt x="2674" y="747"/>
                  <a:pt x="2710" y="746"/>
                </a:cubicBezTo>
                <a:cubicBezTo>
                  <a:pt x="2816" y="740"/>
                  <a:pt x="2923" y="740"/>
                  <a:pt x="3030" y="737"/>
                </a:cubicBezTo>
                <a:cubicBezTo>
                  <a:pt x="3165" y="698"/>
                  <a:pt x="3192" y="700"/>
                  <a:pt x="3372" y="693"/>
                </a:cubicBezTo>
                <a:cubicBezTo>
                  <a:pt x="3491" y="677"/>
                  <a:pt x="3585" y="649"/>
                  <a:pt x="3707" y="640"/>
                </a:cubicBezTo>
                <a:cubicBezTo>
                  <a:pt x="3778" y="612"/>
                  <a:pt x="3647" y="661"/>
                  <a:pt x="3814" y="623"/>
                </a:cubicBezTo>
                <a:cubicBezTo>
                  <a:pt x="3939" y="593"/>
                  <a:pt x="3882" y="589"/>
                  <a:pt x="4057" y="579"/>
                </a:cubicBezTo>
                <a:cubicBezTo>
                  <a:pt x="4154" y="551"/>
                  <a:pt x="4197" y="549"/>
                  <a:pt x="4316" y="543"/>
                </a:cubicBezTo>
                <a:cubicBezTo>
                  <a:pt x="4293" y="535"/>
                  <a:pt x="4233" y="529"/>
                  <a:pt x="4225" y="526"/>
                </a:cubicBezTo>
                <a:cubicBezTo>
                  <a:pt x="4217" y="523"/>
                  <a:pt x="4240" y="518"/>
                  <a:pt x="4247" y="517"/>
                </a:cubicBezTo>
                <a:cubicBezTo>
                  <a:pt x="4275" y="513"/>
                  <a:pt x="4303" y="511"/>
                  <a:pt x="4331" y="508"/>
                </a:cubicBezTo>
                <a:cubicBezTo>
                  <a:pt x="4303" y="505"/>
                  <a:pt x="4275" y="504"/>
                  <a:pt x="4247" y="499"/>
                </a:cubicBezTo>
                <a:cubicBezTo>
                  <a:pt x="4240" y="498"/>
                  <a:pt x="4221" y="499"/>
                  <a:pt x="4225" y="491"/>
                </a:cubicBezTo>
                <a:cubicBezTo>
                  <a:pt x="4230" y="480"/>
                  <a:pt x="4245" y="485"/>
                  <a:pt x="4255" y="482"/>
                </a:cubicBezTo>
                <a:cubicBezTo>
                  <a:pt x="4318" y="494"/>
                  <a:pt x="4297" y="507"/>
                  <a:pt x="4346" y="526"/>
                </a:cubicBezTo>
                <a:cubicBezTo>
                  <a:pt x="4398" y="511"/>
                  <a:pt x="4453" y="470"/>
                  <a:pt x="4506" y="464"/>
                </a:cubicBezTo>
                <a:cubicBezTo>
                  <a:pt x="4552" y="460"/>
                  <a:pt x="4598" y="458"/>
                  <a:pt x="4643" y="455"/>
                </a:cubicBezTo>
                <a:cubicBezTo>
                  <a:pt x="4690" y="420"/>
                  <a:pt x="4742" y="423"/>
                  <a:pt x="4795" y="411"/>
                </a:cubicBezTo>
                <a:cubicBezTo>
                  <a:pt x="4834" y="382"/>
                  <a:pt x="4813" y="403"/>
                  <a:pt x="4849" y="341"/>
                </a:cubicBezTo>
                <a:cubicBezTo>
                  <a:pt x="4854" y="332"/>
                  <a:pt x="4864" y="314"/>
                  <a:pt x="4864" y="314"/>
                </a:cubicBezTo>
                <a:cubicBezTo>
                  <a:pt x="4803" y="279"/>
                  <a:pt x="4742" y="285"/>
                  <a:pt x="4674" y="279"/>
                </a:cubicBezTo>
                <a:cubicBezTo>
                  <a:pt x="4490" y="287"/>
                  <a:pt x="4499" y="279"/>
                  <a:pt x="4384" y="306"/>
                </a:cubicBezTo>
                <a:cubicBezTo>
                  <a:pt x="4293" y="303"/>
                  <a:pt x="4202" y="303"/>
                  <a:pt x="4110" y="297"/>
                </a:cubicBezTo>
                <a:cubicBezTo>
                  <a:pt x="4103" y="297"/>
                  <a:pt x="4126" y="288"/>
                  <a:pt x="4133" y="288"/>
                </a:cubicBezTo>
                <a:cubicBezTo>
                  <a:pt x="4187" y="288"/>
                  <a:pt x="4240" y="294"/>
                  <a:pt x="4293" y="297"/>
                </a:cubicBezTo>
                <a:cubicBezTo>
                  <a:pt x="4391" y="282"/>
                  <a:pt x="4444" y="268"/>
                  <a:pt x="4552" y="262"/>
                </a:cubicBezTo>
                <a:cubicBezTo>
                  <a:pt x="4601" y="247"/>
                  <a:pt x="4610" y="232"/>
                  <a:pt x="4651" y="200"/>
                </a:cubicBezTo>
                <a:cubicBezTo>
                  <a:pt x="4609" y="188"/>
                  <a:pt x="4562" y="193"/>
                  <a:pt x="4521" y="174"/>
                </a:cubicBezTo>
                <a:cubicBezTo>
                  <a:pt x="4514" y="171"/>
                  <a:pt x="4516" y="156"/>
                  <a:pt x="4514" y="147"/>
                </a:cubicBezTo>
                <a:cubicBezTo>
                  <a:pt x="4141" y="166"/>
                  <a:pt x="4291" y="156"/>
                  <a:pt x="4065" y="174"/>
                </a:cubicBezTo>
                <a:cubicBezTo>
                  <a:pt x="4015" y="182"/>
                  <a:pt x="3972" y="194"/>
                  <a:pt x="3920" y="174"/>
                </a:cubicBezTo>
                <a:cubicBezTo>
                  <a:pt x="3911" y="171"/>
                  <a:pt x="3935" y="160"/>
                  <a:pt x="3943" y="156"/>
                </a:cubicBezTo>
                <a:cubicBezTo>
                  <a:pt x="3951" y="152"/>
                  <a:pt x="3958" y="150"/>
                  <a:pt x="3966" y="147"/>
                </a:cubicBezTo>
                <a:cubicBezTo>
                  <a:pt x="3918" y="110"/>
                  <a:pt x="3968" y="135"/>
                  <a:pt x="3935" y="77"/>
                </a:cubicBezTo>
                <a:cubicBezTo>
                  <a:pt x="3812" y="86"/>
                  <a:pt x="3702" y="113"/>
                  <a:pt x="3578" y="121"/>
                </a:cubicBezTo>
                <a:cubicBezTo>
                  <a:pt x="3524" y="128"/>
                  <a:pt x="3477" y="135"/>
                  <a:pt x="3425" y="156"/>
                </a:cubicBezTo>
                <a:cubicBezTo>
                  <a:pt x="3342" y="188"/>
                  <a:pt x="3248" y="162"/>
                  <a:pt x="3159" y="165"/>
                </a:cubicBezTo>
                <a:cubicBezTo>
                  <a:pt x="2928" y="254"/>
                  <a:pt x="2813" y="169"/>
                  <a:pt x="2544" y="191"/>
                </a:cubicBezTo>
                <a:cubicBezTo>
                  <a:pt x="2445" y="200"/>
                  <a:pt x="2305" y="198"/>
                  <a:pt x="2260" y="187"/>
                </a:cubicBezTo>
                <a:cubicBezTo>
                  <a:pt x="2172" y="153"/>
                  <a:pt x="2149" y="194"/>
                  <a:pt x="2056" y="195"/>
                </a:cubicBezTo>
                <a:cubicBezTo>
                  <a:pt x="1964" y="187"/>
                  <a:pt x="1913" y="188"/>
                  <a:pt x="1880" y="175"/>
                </a:cubicBezTo>
                <a:cubicBezTo>
                  <a:pt x="1790" y="181"/>
                  <a:pt x="1677" y="212"/>
                  <a:pt x="1591" y="191"/>
                </a:cubicBezTo>
                <a:cubicBezTo>
                  <a:pt x="1548" y="181"/>
                  <a:pt x="1503" y="186"/>
                  <a:pt x="1460" y="175"/>
                </a:cubicBezTo>
                <a:cubicBezTo>
                  <a:pt x="1435" y="185"/>
                  <a:pt x="1426" y="155"/>
                  <a:pt x="1401" y="165"/>
                </a:cubicBezTo>
                <a:cubicBezTo>
                  <a:pt x="1252" y="156"/>
                  <a:pt x="1118" y="135"/>
                  <a:pt x="967" y="130"/>
                </a:cubicBezTo>
                <a:cubicBezTo>
                  <a:pt x="926" y="125"/>
                  <a:pt x="836" y="116"/>
                  <a:pt x="799" y="103"/>
                </a:cubicBezTo>
                <a:cubicBezTo>
                  <a:pt x="798" y="103"/>
                  <a:pt x="754" y="62"/>
                  <a:pt x="746" y="59"/>
                </a:cubicBezTo>
                <a:cubicBezTo>
                  <a:pt x="686" y="39"/>
                  <a:pt x="609" y="39"/>
                  <a:pt x="548" y="33"/>
                </a:cubicBezTo>
                <a:cubicBezTo>
                  <a:pt x="523" y="22"/>
                  <a:pt x="497" y="17"/>
                  <a:pt x="472" y="6"/>
                </a:cubicBezTo>
                <a:cubicBezTo>
                  <a:pt x="441" y="9"/>
                  <a:pt x="411" y="11"/>
                  <a:pt x="381" y="15"/>
                </a:cubicBezTo>
                <a:cubicBezTo>
                  <a:pt x="353" y="15"/>
                  <a:pt x="325" y="0"/>
                  <a:pt x="306" y="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华文细黑" pitchFamily="2" charset="-122"/>
            </a:endParaRPr>
          </a:p>
        </p:txBody>
      </p:sp>
      <p:sp>
        <p:nvSpPr>
          <p:cNvPr id="41" name="TextBox 62"/>
          <p:cNvSpPr txBox="1">
            <a:spLocks noChangeArrowheads="1"/>
          </p:cNvSpPr>
          <p:nvPr/>
        </p:nvSpPr>
        <p:spPr bwMode="auto">
          <a:xfrm>
            <a:off x="2578779" y="2156290"/>
            <a:ext cx="421005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20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E1B40C"/>
              </a:buClr>
            </a:pPr>
            <a:r>
              <a:rPr lang="en-US" altLang="zh-CN" sz="2600" i="0" dirty="0" smtClean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Glider</a:t>
            </a:r>
            <a:r>
              <a:rPr lang="zh-CN" altLang="en-US" sz="2600" i="0" dirty="0" smtClean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南海涡旋观测过程</a:t>
            </a:r>
            <a:endParaRPr lang="zh-CN" altLang="en-US" sz="2600" i="0" dirty="0">
              <a:solidFill>
                <a:srgbClr val="08080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2" name="AutoShape 23"/>
          <p:cNvSpPr>
            <a:spLocks noChangeArrowheads="1"/>
          </p:cNvSpPr>
          <p:nvPr/>
        </p:nvSpPr>
        <p:spPr bwMode="auto">
          <a:xfrm>
            <a:off x="2465314" y="2848173"/>
            <a:ext cx="5443612" cy="323961"/>
          </a:xfrm>
          <a:prstGeom prst="roundRect">
            <a:avLst>
              <a:gd name="adj" fmla="val 11273"/>
            </a:avLst>
          </a:prstGeom>
          <a:gradFill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华文细黑" pitchFamily="2" charset="-122"/>
            </a:endParaRPr>
          </a:p>
        </p:txBody>
      </p:sp>
      <p:sp>
        <p:nvSpPr>
          <p:cNvPr id="53" name="AutoShape 23"/>
          <p:cNvSpPr>
            <a:spLocks noChangeArrowheads="1"/>
          </p:cNvSpPr>
          <p:nvPr/>
        </p:nvSpPr>
        <p:spPr bwMode="auto">
          <a:xfrm>
            <a:off x="2457452" y="2148921"/>
            <a:ext cx="5443612" cy="323961"/>
          </a:xfrm>
          <a:prstGeom prst="roundRect">
            <a:avLst>
              <a:gd name="adj" fmla="val 11273"/>
            </a:avLst>
          </a:prstGeom>
          <a:gradFill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99435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39069-51FF-4523-99A1-CA2854585C17}" type="slidenum">
              <a:rPr lang="en-US" altLang="zh-CN" smtClean="0">
                <a:solidFill>
                  <a:prstClr val="black"/>
                </a:solidFill>
              </a:rPr>
              <a:pPr/>
              <a:t>3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4" name="Rectangle 21"/>
          <p:cNvSpPr txBox="1">
            <a:spLocks noChangeArrowheads="1"/>
          </p:cNvSpPr>
          <p:nvPr/>
        </p:nvSpPr>
        <p:spPr bwMode="auto">
          <a:xfrm>
            <a:off x="1550085" y="285448"/>
            <a:ext cx="5886450" cy="669131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800" b="1" kern="1200" spc="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海上实验组织过程</a:t>
            </a:r>
            <a:endParaRPr lang="en-US" altLang="zh-CN" sz="2800" b="1" kern="1200" spc="600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0417854"/>
              </p:ext>
            </p:extLst>
          </p:nvPr>
        </p:nvGraphicFramePr>
        <p:xfrm>
          <a:off x="1340428" y="1340426"/>
          <a:ext cx="6619010" cy="442167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6837"/>
                <a:gridCol w="1784590"/>
                <a:gridCol w="1625713"/>
                <a:gridCol w="1741870"/>
              </a:tblGrid>
              <a:tr h="37122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时间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地点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参与人员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事项</a:t>
                      </a:r>
                      <a:endParaRPr lang="zh-CN" altLang="en-US" dirty="0"/>
                    </a:p>
                  </a:txBody>
                  <a:tcPr/>
                </a:tc>
              </a:tr>
              <a:tr h="503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2015.12.09-2015.12.10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沈阳自动化研究所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陈戈老师、于方杰、马纯永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进行调研，达成三方联合实验意向</a:t>
                      </a:r>
                      <a:endParaRPr lang="zh-CN" altLang="en-US" dirty="0"/>
                    </a:p>
                  </a:txBody>
                  <a:tcPr/>
                </a:tc>
              </a:tr>
              <a:tr h="91535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2016.01.28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青岛海大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于方杰、马纯永、田丰林等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与沈自所、中科院海洋所达成三方</a:t>
                      </a:r>
                      <a:r>
                        <a:rPr lang="en-US" altLang="zh-CN" dirty="0" smtClean="0"/>
                        <a:t>Glider</a:t>
                      </a:r>
                      <a:r>
                        <a:rPr lang="zh-CN" altLang="en-US" dirty="0" smtClean="0"/>
                        <a:t>联合海试方案，正式启动</a:t>
                      </a:r>
                      <a:endParaRPr lang="zh-CN" altLang="en-US" dirty="0"/>
                    </a:p>
                  </a:txBody>
                  <a:tcPr/>
                </a:tc>
              </a:tr>
              <a:tr h="915356"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en-US" altLang="zh-CN" dirty="0" smtClean="0"/>
                        <a:t>2016.06.13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海大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陈戈、于方杰等 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与沈自、中科院海洋所达成三方新的</a:t>
                      </a:r>
                      <a:r>
                        <a:rPr lang="en-US" altLang="zh-CN" dirty="0" smtClean="0"/>
                        <a:t>Glider</a:t>
                      </a:r>
                      <a:r>
                        <a:rPr lang="zh-CN" altLang="en-US" dirty="0" smtClean="0"/>
                        <a:t>联合海试方案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709401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2016.06.18-06.20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海南三亚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于方杰 杨杰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确定</a:t>
                      </a:r>
                      <a:r>
                        <a:rPr lang="en-US" altLang="zh-CN" dirty="0" smtClean="0"/>
                        <a:t>Glider</a:t>
                      </a:r>
                      <a:r>
                        <a:rPr lang="zh-CN" altLang="en-US" dirty="0" smtClean="0"/>
                        <a:t>、</a:t>
                      </a:r>
                      <a:r>
                        <a:rPr lang="en-US" altLang="zh-CN" dirty="0" err="1" smtClean="0"/>
                        <a:t>Drifer</a:t>
                      </a:r>
                      <a:r>
                        <a:rPr lang="zh-CN" altLang="en-US" dirty="0" smtClean="0"/>
                        <a:t>最终现场观测方案</a:t>
                      </a:r>
                      <a:endParaRPr lang="en-US" altLang="zh-CN" dirty="0" smtClean="0"/>
                    </a:p>
                  </a:txBody>
                  <a:tcPr/>
                </a:tc>
              </a:tr>
              <a:tr h="503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2015.06.20-06.21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全体人员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Glider</a:t>
                      </a:r>
                      <a:r>
                        <a:rPr lang="zh-CN" altLang="en-US" dirty="0" smtClean="0"/>
                        <a:t>第一次海试</a:t>
                      </a:r>
                      <a:endParaRPr lang="zh-CN" altLang="en-US" dirty="0"/>
                    </a:p>
                  </a:txBody>
                  <a:tcPr/>
                </a:tc>
              </a:tr>
              <a:tr h="50344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2015.07.02-07.16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全体人员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Glider</a:t>
                      </a:r>
                      <a:r>
                        <a:rPr lang="zh-CN" altLang="en-US" dirty="0" smtClean="0"/>
                        <a:t>第一次海试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1762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灯片编号占位符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35E4950-B9E9-447A-9252-D596AEE59E21}" type="slidenum">
              <a:rPr lang="en-US" altLang="zh-CN">
                <a:solidFill>
                  <a:prstClr val="black"/>
                </a:solidFill>
              </a:rPr>
              <a:pPr eaLnBrk="1" hangingPunct="1"/>
              <a:t>4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1550085" y="285448"/>
            <a:ext cx="5886450" cy="669131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zh-CN" altLang="en-US" sz="2800" b="1" kern="1200" spc="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海试过程参与人员</a:t>
            </a:r>
            <a:endParaRPr lang="en-US" altLang="zh-CN" sz="2800" b="1" kern="1200" spc="600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4" name="五边形 3"/>
          <p:cNvSpPr/>
          <p:nvPr/>
        </p:nvSpPr>
        <p:spPr bwMode="auto">
          <a:xfrm>
            <a:off x="72736" y="3453512"/>
            <a:ext cx="9071264" cy="535257"/>
          </a:xfrm>
          <a:prstGeom prst="homePlate">
            <a:avLst/>
          </a:prstGeom>
          <a:solidFill>
            <a:schemeClr val="tx1"/>
          </a:solidFill>
          <a:ln w="3175" cap="flat" cmpd="sng" algn="ctr">
            <a:solidFill>
              <a:srgbClr val="EAEAEA"/>
            </a:solidFill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1200" kern="0" dirty="0">
              <a:solidFill>
                <a:srgbClr val="4D4D4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2920550" y="3580230"/>
            <a:ext cx="475664" cy="408539"/>
          </a:xfrm>
          <a:prstGeom prst="ellipse">
            <a:avLst/>
          </a:prstGeom>
          <a:solidFill>
            <a:srgbClr val="01B0F1"/>
          </a:solidFill>
          <a:ln w="3175" cap="flat" cmpd="sng" algn="ctr">
            <a:noFill/>
            <a:prstDash val="solid"/>
          </a:ln>
          <a:effectLst>
            <a:innerShdw blurRad="114300">
              <a:sysClr val="windowText" lastClr="000000">
                <a:alpha val="49000"/>
              </a:sysClr>
            </a:inn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400" kern="0">
              <a:solidFill>
                <a:srgbClr val="4D4D4D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104582" y="3472136"/>
            <a:ext cx="532651" cy="516633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innerShdw blurRad="114300">
              <a:prstClr val="black">
                <a:alpha val="27000"/>
              </a:prstClr>
            </a:inn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400" kern="0">
              <a:solidFill>
                <a:srgbClr val="4D4D4D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5058350" y="3567493"/>
            <a:ext cx="494657" cy="421276"/>
          </a:xfrm>
          <a:prstGeom prst="ellipse">
            <a:avLst/>
          </a:prstGeom>
          <a:solidFill>
            <a:srgbClr val="01B0F1"/>
          </a:solidFill>
          <a:ln w="3175" cap="flat" cmpd="sng" algn="ctr">
            <a:noFill/>
            <a:prstDash val="solid"/>
          </a:ln>
          <a:effectLst>
            <a:innerShdw blurRad="114300">
              <a:sysClr val="windowText" lastClr="000000">
                <a:alpha val="49000"/>
              </a:sysClr>
            </a:inn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400" kern="0">
              <a:solidFill>
                <a:srgbClr val="4D4D4D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669079" y="3559483"/>
            <a:ext cx="467797" cy="429286"/>
          </a:xfrm>
          <a:prstGeom prst="ellipse">
            <a:avLst/>
          </a:prstGeom>
          <a:solidFill>
            <a:srgbClr val="01B0F1"/>
          </a:solidFill>
          <a:ln w="3175" cap="flat" cmpd="sng" algn="ctr">
            <a:noFill/>
            <a:prstDash val="solid"/>
          </a:ln>
          <a:effectLst>
            <a:innerShdw blurRad="114300">
              <a:sysClr val="windowText" lastClr="000000">
                <a:alpha val="49000"/>
              </a:sysClr>
            </a:inn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400" kern="0">
              <a:solidFill>
                <a:srgbClr val="4D4D4D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2363919" y="3472136"/>
            <a:ext cx="532651" cy="516634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innerShdw blurRad="114300">
              <a:prstClr val="black">
                <a:alpha val="27000"/>
              </a:prstClr>
            </a:inn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400" kern="0">
              <a:solidFill>
                <a:srgbClr val="4D4D4D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4520713" y="3478356"/>
            <a:ext cx="532651" cy="510414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innerShdw blurRad="114300">
              <a:prstClr val="black">
                <a:alpha val="27000"/>
              </a:prstClr>
            </a:inn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400" kern="0">
              <a:solidFill>
                <a:srgbClr val="4D4D4D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 bwMode="auto">
          <a:xfrm>
            <a:off x="7219934" y="3551852"/>
            <a:ext cx="467797" cy="436917"/>
          </a:xfrm>
          <a:prstGeom prst="ellipse">
            <a:avLst/>
          </a:prstGeom>
          <a:solidFill>
            <a:srgbClr val="01B0F1"/>
          </a:solidFill>
          <a:ln w="3175" cap="flat" cmpd="sng" algn="ctr">
            <a:noFill/>
            <a:prstDash val="solid"/>
          </a:ln>
          <a:effectLst>
            <a:innerShdw blurRad="114300">
              <a:sysClr val="windowText" lastClr="000000">
                <a:alpha val="49000"/>
              </a:sysClr>
            </a:inn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400" kern="0">
              <a:solidFill>
                <a:srgbClr val="4D4D4D"/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6655437" y="3492934"/>
            <a:ext cx="532651" cy="495836"/>
          </a:xfrm>
          <a:prstGeom prst="ellipse">
            <a:avLst/>
          </a:prstGeom>
          <a:gradFill>
            <a:gsLst>
              <a:gs pos="33000">
                <a:srgbClr val="F9F9F9"/>
              </a:gs>
              <a:gs pos="100000">
                <a:srgbClr val="D7D7D7"/>
              </a:gs>
            </a:gsLst>
            <a:lin ang="5400000" scaled="0"/>
          </a:gradFill>
          <a:ln w="3175" cap="flat" cmpd="sng" algn="ctr">
            <a:solidFill>
              <a:srgbClr val="D7D7D7"/>
            </a:solidFill>
            <a:prstDash val="solid"/>
          </a:ln>
          <a:effectLst>
            <a:innerShdw blurRad="114300">
              <a:prstClr val="black">
                <a:alpha val="27000"/>
              </a:prstClr>
            </a:innerShdw>
          </a:effectLst>
        </p:spPr>
        <p:txBody>
          <a:bodyPr anchor="ctr"/>
          <a:lstStyle/>
          <a:p>
            <a:pPr algn="ctr">
              <a:lnSpc>
                <a:spcPct val="120000"/>
              </a:lnSpc>
              <a:defRPr/>
            </a:pPr>
            <a:endParaRPr lang="zh-CN" altLang="en-US" sz="2400" kern="0">
              <a:solidFill>
                <a:srgbClr val="4D4D4D"/>
              </a:solidFill>
              <a:latin typeface="Impact" pitchFamily="34" charset="0"/>
              <a:ea typeface="微软雅黑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 flipH="1">
            <a:off x="2652583" y="1608479"/>
            <a:ext cx="345" cy="1824235"/>
          </a:xfrm>
          <a:prstGeom prst="line">
            <a:avLst/>
          </a:prstGeom>
          <a:ln w="19050"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433321" y="1650760"/>
            <a:ext cx="194" cy="1814091"/>
          </a:xfrm>
          <a:prstGeom prst="line">
            <a:avLst/>
          </a:prstGeom>
          <a:ln w="19050"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4787038" y="1614635"/>
            <a:ext cx="739" cy="1807347"/>
          </a:xfrm>
          <a:prstGeom prst="line">
            <a:avLst/>
          </a:prstGeom>
          <a:ln w="19050"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2835736" y="1242721"/>
            <a:ext cx="1652400" cy="2160000"/>
            <a:chOff x="11108" y="678"/>
            <a:chExt cx="7673" cy="10636"/>
          </a:xfrm>
        </p:grpSpPr>
        <p:pic>
          <p:nvPicPr>
            <p:cNvPr id="18" name="图片 17" descr="P60714-1149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08" y="678"/>
              <a:ext cx="7673" cy="568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9" name="图片 18" descr="P60714-1133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08" y="5633"/>
              <a:ext cx="7673" cy="568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cxnSp>
        <p:nvCxnSpPr>
          <p:cNvPr id="20" name="直接连接符 19"/>
          <p:cNvCxnSpPr/>
          <p:nvPr/>
        </p:nvCxnSpPr>
        <p:spPr>
          <a:xfrm flipH="1">
            <a:off x="6916621" y="1664788"/>
            <a:ext cx="739" cy="1807347"/>
          </a:xfrm>
          <a:prstGeom prst="line">
            <a:avLst/>
          </a:prstGeom>
          <a:ln w="19050">
            <a:solidFill>
              <a:srgbClr val="00B0F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233" y="1261982"/>
            <a:ext cx="165158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图片 21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5039486" y="1248944"/>
            <a:ext cx="16524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图片 22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211734" y="1232622"/>
            <a:ext cx="1652400" cy="216000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4" name="直接连接符 23"/>
          <p:cNvCxnSpPr/>
          <p:nvPr/>
        </p:nvCxnSpPr>
        <p:spPr>
          <a:xfrm>
            <a:off x="446302" y="4173689"/>
            <a:ext cx="2" cy="15558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2652583" y="4170084"/>
            <a:ext cx="0" cy="15558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4805213" y="4190664"/>
            <a:ext cx="194" cy="15558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96316" y="3997652"/>
            <a:ext cx="2156268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工作内容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遥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感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/Argo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分析与观测路径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工作地点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MIT</a:t>
            </a: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负责老师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陈戈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工作人员</a:t>
            </a:r>
            <a:r>
              <a:rPr lang="en-US" altLang="zh-CN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于方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杰、田丰林、马纯永、黄小敏、彭琳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02864" y="3988769"/>
            <a:ext cx="2070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工作内容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通讯支持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工作地点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沈阳自动化研究所</a:t>
            </a:r>
            <a:endParaRPr lang="zh-HK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工作人员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：刘颖洁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904240" y="4003918"/>
            <a:ext cx="21652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工作内容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海上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试验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支持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工作地点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南海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工作人员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杨杰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052843" y="3988769"/>
            <a:ext cx="20566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工作内容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数据处理</a:t>
            </a:r>
            <a:endParaRPr lang="en-US" altLang="zh-CN" sz="16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负责老师</a:t>
            </a:r>
            <a:r>
              <a:rPr lang="en-US" altLang="zh-CN" sz="1600" b="1" dirty="0" smtClean="0">
                <a:latin typeface="黑体" panose="02010609060101010101" pitchFamily="49" charset="-122"/>
                <a:ea typeface="黑体" panose="02010609060101010101" pitchFamily="49" charset="-122"/>
              </a:rPr>
              <a:t>: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于方杰、马纯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永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工作人员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：董善</a:t>
            </a:r>
            <a:r>
              <a:rPr lang="zh-CN" altLang="en-US" sz="16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义、盖周恩</a:t>
            </a:r>
            <a:endParaRPr lang="zh-CN" altLang="en-US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6929532" y="4170084"/>
            <a:ext cx="194" cy="1555879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7370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3" name="灯片编号占位符 10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B35E4950-B9E9-447A-9252-D596AEE59E21}" type="slidenum">
              <a:rPr lang="en-US" altLang="zh-CN">
                <a:solidFill>
                  <a:prstClr val="black"/>
                </a:solidFill>
              </a:rPr>
              <a:pPr eaLnBrk="1" hangingPunct="1"/>
              <a:t>5</a:t>
            </a:fld>
            <a:endParaRPr lang="en-US" altLang="zh-CN" dirty="0">
              <a:solidFill>
                <a:prstClr val="black"/>
              </a:solidFill>
            </a:endParaRPr>
          </a:p>
        </p:txBody>
      </p:sp>
      <p:sp>
        <p:nvSpPr>
          <p:cNvPr id="7" name="Rectangle 21"/>
          <p:cNvSpPr>
            <a:spLocks noGrp="1" noChangeArrowheads="1"/>
          </p:cNvSpPr>
          <p:nvPr>
            <p:ph type="title"/>
          </p:nvPr>
        </p:nvSpPr>
        <p:spPr bwMode="auto">
          <a:xfrm>
            <a:off x="1556049" y="447274"/>
            <a:ext cx="5886450" cy="669131"/>
          </a:xfr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pPr algn="ctr" eaLnBrk="1" hangingPunct="1">
              <a:defRPr/>
            </a:pPr>
            <a:r>
              <a:rPr lang="zh-CN" altLang="en-US" sz="2400" b="1" kern="1200" spc="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南海试验时间地点</a:t>
            </a:r>
            <a:endParaRPr lang="zh-CN" altLang="en-US" sz="2400" b="1" kern="1200" spc="600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26" name="文本框 6"/>
          <p:cNvSpPr txBox="1"/>
          <p:nvPr/>
        </p:nvSpPr>
        <p:spPr>
          <a:xfrm>
            <a:off x="554725" y="2049593"/>
            <a:ext cx="39445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/>
              <a:t>第一阶段</a:t>
            </a:r>
            <a:r>
              <a:rPr lang="en-US" altLang="zh-CN" sz="2000" b="1" dirty="0" smtClean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000" dirty="0" smtClean="0"/>
              <a:t>      </a:t>
            </a:r>
            <a:r>
              <a:rPr lang="en-US" altLang="zh-CN" sz="2000" dirty="0" smtClean="0"/>
              <a:t>2016.6.19-2016.6.24</a:t>
            </a:r>
          </a:p>
          <a:p>
            <a:pPr>
              <a:lnSpc>
                <a:spcPct val="15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zh-CN" altLang="en-US" sz="2000" dirty="0" smtClean="0"/>
              <a:t>三亚出发，开始海试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zh-CN" altLang="en-US" sz="2000" dirty="0" smtClean="0"/>
              <a:t>航程共计</a:t>
            </a:r>
            <a:r>
              <a:rPr lang="en-US" altLang="zh-CN" sz="2000" dirty="0" smtClean="0"/>
              <a:t>1.1km</a:t>
            </a:r>
            <a:r>
              <a:rPr lang="zh-CN" altLang="en-US" sz="2000" dirty="0" smtClean="0"/>
              <a:t>；</a:t>
            </a:r>
            <a:r>
              <a:rPr lang="zh-CN" altLang="en-US" sz="2000" dirty="0" smtClean="0"/>
              <a:t>剖面</a:t>
            </a:r>
            <a:r>
              <a:rPr lang="en-US" altLang="zh-CN" sz="2000" dirty="0" smtClean="0"/>
              <a:t>16</a:t>
            </a:r>
            <a:r>
              <a:rPr lang="zh-CN" altLang="en-US" sz="2000" dirty="0" smtClean="0"/>
              <a:t>个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zh-CN" altLang="en-US" sz="2000" b="1" dirty="0" smtClean="0"/>
              <a:t>第二阶段</a:t>
            </a:r>
            <a:r>
              <a:rPr lang="en-US" altLang="zh-CN" sz="2000" b="1" dirty="0" smtClean="0"/>
              <a:t>: 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/>
              <a:t> </a:t>
            </a:r>
            <a:r>
              <a:rPr lang="en-US" altLang="zh-CN" sz="2000" b="1" dirty="0" smtClean="0"/>
              <a:t>     </a:t>
            </a:r>
            <a:r>
              <a:rPr lang="en-US" altLang="zh-CN" sz="2000" dirty="0" smtClean="0"/>
              <a:t>2016.6.30-2016.7.18</a:t>
            </a:r>
          </a:p>
          <a:p>
            <a:pPr>
              <a:lnSpc>
                <a:spcPct val="150000"/>
              </a:lnSpc>
            </a:pPr>
            <a:r>
              <a:rPr lang="zh-CN" altLang="en-US" sz="2000" dirty="0" smtClean="0"/>
              <a:t>      湛江</a:t>
            </a:r>
            <a:r>
              <a:rPr lang="zh-CN" altLang="en-US" sz="2000" dirty="0"/>
              <a:t>出发，开始海试</a:t>
            </a:r>
            <a:endParaRPr lang="en-US" altLang="zh-CN" sz="2000" dirty="0" smtClean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 </a:t>
            </a:r>
            <a:r>
              <a:rPr lang="en-US" altLang="zh-CN" sz="2000" dirty="0" smtClean="0"/>
              <a:t>     </a:t>
            </a:r>
            <a:r>
              <a:rPr lang="zh-CN" altLang="en-US" sz="2000" dirty="0" smtClean="0"/>
              <a:t>航程共计</a:t>
            </a:r>
            <a:r>
              <a:rPr lang="en-US" altLang="zh-CN" sz="2000" dirty="0" smtClean="0"/>
              <a:t>768.14km</a:t>
            </a:r>
            <a:r>
              <a:rPr lang="zh-CN" altLang="en-US" sz="2000" dirty="0" smtClean="0"/>
              <a:t>；</a:t>
            </a:r>
            <a:r>
              <a:rPr lang="zh-CN" altLang="en-US" sz="2000" dirty="0" smtClean="0"/>
              <a:t>剖面      </a:t>
            </a:r>
            <a:r>
              <a:rPr lang="en-US" altLang="zh-CN" sz="2000" dirty="0" smtClean="0"/>
              <a:t>384</a:t>
            </a:r>
            <a:r>
              <a:rPr lang="zh-CN" altLang="en-US" sz="2000" dirty="0" smtClean="0"/>
              <a:t>个。</a:t>
            </a:r>
            <a:endParaRPr lang="en-US" altLang="zh-CN" sz="2000" dirty="0" smtClean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3172" y="1366361"/>
            <a:ext cx="4242955" cy="38804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矩形 2"/>
          <p:cNvSpPr/>
          <p:nvPr/>
        </p:nvSpPr>
        <p:spPr>
          <a:xfrm>
            <a:off x="554724" y="1611210"/>
            <a:ext cx="289534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/>
              <a:t>海试地点</a:t>
            </a:r>
            <a:r>
              <a:rPr lang="en-US" altLang="zh-CN" b="1" dirty="0" smtClean="0"/>
              <a:t>: </a:t>
            </a:r>
            <a:r>
              <a:rPr lang="zh-CN" altLang="en-US" dirty="0" smtClean="0"/>
              <a:t>南海西北</a:t>
            </a:r>
            <a:r>
              <a:rPr lang="zh-CN" altLang="en-US" dirty="0"/>
              <a:t>部海区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870864" y="5376698"/>
            <a:ext cx="2119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海试</a:t>
            </a:r>
            <a:r>
              <a:rPr lang="zh-CN" altLang="en-US" dirty="0" smtClean="0"/>
              <a:t>区域示意图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65135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D44C-F29D-41B4-B99E-F816D0AB5507}" type="slidenum">
              <a:rPr lang="en-US" altLang="zh-CN" smtClean="0">
                <a:solidFill>
                  <a:prstClr val="black"/>
                </a:solidFill>
              </a:rPr>
              <a:pPr/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8078" y="315637"/>
            <a:ext cx="79163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b="1" spc="600" dirty="0">
                <a:latin typeface="Times New Roman" pitchFamily="18" charset="0"/>
                <a:ea typeface="黑体" pitchFamily="49" charset="-122"/>
                <a:cs typeface="+mj-cs"/>
              </a:rPr>
              <a:t>南海试验流程</a:t>
            </a:r>
          </a:p>
          <a:p>
            <a:endParaRPr lang="zh-CN" altLang="en-US" sz="2400" dirty="0"/>
          </a:p>
        </p:txBody>
      </p:sp>
      <p:sp>
        <p:nvSpPr>
          <p:cNvPr id="30" name="文本框 9"/>
          <p:cNvSpPr txBox="1"/>
          <p:nvPr/>
        </p:nvSpPr>
        <p:spPr>
          <a:xfrm>
            <a:off x="390250" y="1691218"/>
            <a:ext cx="490715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次海试观测涡旋的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Glider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有两台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涡心精细化观测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Glider_K004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，观测数据包括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，溶解氧（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），叶绿素（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横穿涡旋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Glider_J003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CTD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800" dirty="0" smtClean="0"/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5509" y="1270859"/>
            <a:ext cx="3284622" cy="214719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4" name="图片 33" descr="E:\group work\eddy\eddy_haishi\AVISOdata\20160709\json\20160709glider21.jpg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497" y="3754302"/>
            <a:ext cx="3288633" cy="21546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36" name="文本框 12"/>
          <p:cNvSpPr txBox="1"/>
          <p:nvPr/>
        </p:nvSpPr>
        <p:spPr>
          <a:xfrm>
            <a:off x="6332780" y="3411892"/>
            <a:ext cx="15660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400" dirty="0" smtClean="0"/>
              <a:t>涡心观测示意图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6244858" y="5908980"/>
            <a:ext cx="22895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横穿涡旋观测示意图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1132122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标题 1"/>
          <p:cNvSpPr txBox="1">
            <a:spLocks/>
          </p:cNvSpPr>
          <p:nvPr/>
        </p:nvSpPr>
        <p:spPr bwMode="auto">
          <a:xfrm>
            <a:off x="1571625" y="315122"/>
            <a:ext cx="6000750" cy="485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4000" b="1" dirty="0">
                <a:solidFill>
                  <a:prstClr val="black"/>
                </a:solidFill>
                <a:latin typeface="Times New Roman" pitchFamily="18" charset="0"/>
                <a:ea typeface="黑体" pitchFamily="49" charset="-122"/>
                <a:cs typeface="+mj-cs"/>
              </a:rPr>
              <a:t>目    录</a:t>
            </a:r>
            <a:endParaRPr lang="zh-CN" altLang="en-US" sz="2400" b="1" dirty="0">
              <a:solidFill>
                <a:prstClr val="black"/>
              </a:solidFill>
              <a:latin typeface="Times New Roman" pitchFamily="18" charset="0"/>
              <a:ea typeface="黑体" pitchFamily="49" charset="-122"/>
              <a:cs typeface="+mj-cs"/>
            </a:endParaRPr>
          </a:p>
        </p:txBody>
      </p:sp>
      <p:sp>
        <p:nvSpPr>
          <p:cNvPr id="11268" name="灯片编号占位符 1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1pPr>
            <a:lvl2pPr marL="557213" indent="-214313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marL="8572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marL="12001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marL="1543050" indent="-171450" eaLnBrk="0" hangingPunct="0"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4A31946-DE4E-4E96-846E-D4DEC2A1E9B9}" type="slidenum">
              <a:rPr lang="en-US" altLang="zh-CN">
                <a:solidFill>
                  <a:prstClr val="black"/>
                </a:solidFill>
              </a:rPr>
              <a:pPr eaLnBrk="1" hangingPunct="1"/>
              <a:t>7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683327" y="2360416"/>
            <a:ext cx="5891213" cy="273050"/>
          </a:xfrm>
          <a:prstGeom prst="rect">
            <a:avLst/>
          </a:prstGeom>
          <a:gradFill rotWithShape="1">
            <a:gsLst>
              <a:gs pos="0">
                <a:srgbClr val="080808">
                  <a:alpha val="79999"/>
                </a:srgbClr>
              </a:gs>
              <a:gs pos="100000">
                <a:schemeClr val="bg1">
                  <a:alpha val="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zh-CN" altLang="en-US">
              <a:ea typeface="华文细黑" panose="02010600040101010101" pitchFamily="2" charset="-122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856365" y="1976241"/>
            <a:ext cx="5749925" cy="528638"/>
          </a:xfrm>
          <a:prstGeom prst="roundRect">
            <a:avLst>
              <a:gd name="adj" fmla="val 5444"/>
            </a:avLst>
          </a:prstGeom>
          <a:gradFill rotWithShape="1">
            <a:gsLst>
              <a:gs pos="0">
                <a:srgbClr val="FFFFFF"/>
              </a:gs>
              <a:gs pos="100000">
                <a:srgbClr val="D8D8D8"/>
              </a:gs>
            </a:gsLst>
            <a:lin ang="0" scaled="1"/>
          </a:gradFill>
          <a:ln w="6350">
            <a:solidFill>
              <a:srgbClr val="808080"/>
            </a:solidFill>
            <a:round/>
            <a:headEnd/>
            <a:tailEnd/>
          </a:ln>
        </p:spPr>
        <p:txBody>
          <a:bodyPr wrap="none" anchor="ctr"/>
          <a:lstStyle>
            <a:lvl1pPr marL="920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E1B40C"/>
              </a:buClr>
              <a:buFont typeface="Wingdings" panose="05000000000000000000" pitchFamily="2" charset="2"/>
              <a:buNone/>
            </a:pPr>
            <a:endParaRPr lang="zh-CN" altLang="en-US" sz="2600" i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2154815" y="1898454"/>
            <a:ext cx="5427662" cy="323850"/>
          </a:xfrm>
          <a:prstGeom prst="roundRect">
            <a:avLst>
              <a:gd name="adj" fmla="val 11273"/>
            </a:avLst>
          </a:prstGeom>
          <a:gradFill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华文细黑" pitchFamily="2" charset="-122"/>
            </a:endParaRPr>
          </a:p>
        </p:txBody>
      </p:sp>
      <p:grpSp>
        <p:nvGrpSpPr>
          <p:cNvPr id="9" name="Group 11"/>
          <p:cNvGrpSpPr>
            <a:grpSpLocks/>
          </p:cNvGrpSpPr>
          <p:nvPr/>
        </p:nvGrpSpPr>
        <p:grpSpPr bwMode="auto">
          <a:xfrm>
            <a:off x="1459490" y="1712716"/>
            <a:ext cx="992187" cy="925513"/>
            <a:chOff x="0" y="0"/>
            <a:chExt cx="1752" cy="1812"/>
          </a:xfrm>
        </p:grpSpPr>
        <p:sp>
          <p:nvSpPr>
            <p:cNvPr id="10" name="未知"/>
            <p:cNvSpPr>
              <a:spLocks/>
            </p:cNvSpPr>
            <p:nvPr/>
          </p:nvSpPr>
          <p:spPr bwMode="auto">
            <a:xfrm>
              <a:off x="0" y="0"/>
              <a:ext cx="1752" cy="1812"/>
            </a:xfrm>
            <a:custGeom>
              <a:avLst/>
              <a:gdLst>
                <a:gd name="T0" fmla="*/ 1262 w 1752"/>
                <a:gd name="T1" fmla="*/ 1812 h 1812"/>
                <a:gd name="T2" fmla="*/ 0 w 1752"/>
                <a:gd name="T3" fmla="*/ 1356 h 1812"/>
                <a:gd name="T4" fmla="*/ 491 w 1752"/>
                <a:gd name="T5" fmla="*/ 0 h 1812"/>
                <a:gd name="T6" fmla="*/ 1752 w 1752"/>
                <a:gd name="T7" fmla="*/ 458 h 1812"/>
                <a:gd name="T8" fmla="*/ 1262 w 1752"/>
                <a:gd name="T9" fmla="*/ 1812 h 18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52"/>
                <a:gd name="T16" fmla="*/ 0 h 1812"/>
                <a:gd name="T17" fmla="*/ 1752 w 1752"/>
                <a:gd name="T18" fmla="*/ 1812 h 18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52" h="1812">
                  <a:moveTo>
                    <a:pt x="1262" y="1812"/>
                  </a:moveTo>
                  <a:lnTo>
                    <a:pt x="0" y="1356"/>
                  </a:lnTo>
                  <a:lnTo>
                    <a:pt x="491" y="0"/>
                  </a:lnTo>
                  <a:lnTo>
                    <a:pt x="1752" y="458"/>
                  </a:lnTo>
                  <a:lnTo>
                    <a:pt x="1262" y="1812"/>
                  </a:lnTo>
                  <a:close/>
                </a:path>
              </a:pathLst>
            </a:custGeom>
            <a:gradFill rotWithShape="1">
              <a:gsLst>
                <a:gs pos="0">
                  <a:srgbClr val="F8F8F8"/>
                </a:gs>
                <a:gs pos="100000">
                  <a:srgbClr val="DDDDDD"/>
                </a:gs>
              </a:gsLst>
              <a:lin ang="2700000" scaled="1"/>
            </a:gradFill>
            <a:ln w="9525">
              <a:solidFill>
                <a:srgbClr val="C0C0C0"/>
              </a:solidFill>
              <a:round/>
              <a:headEnd/>
              <a:tailEnd/>
            </a:ln>
          </p:spPr>
          <p:txBody>
            <a:bodyPr/>
            <a:lstStyle>
              <a:lvl1pPr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i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>
                <a:ea typeface="华文细黑" panose="02010600040101010101" pitchFamily="2" charset="-122"/>
              </a:endParaRPr>
            </a:p>
          </p:txBody>
        </p:sp>
        <p:sp>
          <p:nvSpPr>
            <p:cNvPr id="11" name="未知"/>
            <p:cNvSpPr>
              <a:spLocks/>
            </p:cNvSpPr>
            <p:nvPr/>
          </p:nvSpPr>
          <p:spPr bwMode="auto">
            <a:xfrm>
              <a:off x="126" y="137"/>
              <a:ext cx="1561" cy="1517"/>
            </a:xfrm>
            <a:custGeom>
              <a:avLst/>
              <a:gdLst/>
              <a:ahLst/>
              <a:cxnLst>
                <a:cxn ang="0">
                  <a:pos x="1166" y="1518"/>
                </a:cxn>
                <a:cxn ang="0">
                  <a:pos x="0" y="1095"/>
                </a:cxn>
                <a:cxn ang="0">
                  <a:pos x="397" y="0"/>
                </a:cxn>
                <a:cxn ang="0">
                  <a:pos x="1562" y="422"/>
                </a:cxn>
                <a:cxn ang="0">
                  <a:pos x="1166" y="1518"/>
                </a:cxn>
              </a:cxnLst>
              <a:rect l="0" t="0" r="r" b="b"/>
              <a:pathLst>
                <a:path w="1562" h="1518">
                  <a:moveTo>
                    <a:pt x="1166" y="1518"/>
                  </a:moveTo>
                  <a:lnTo>
                    <a:pt x="0" y="1095"/>
                  </a:lnTo>
                  <a:lnTo>
                    <a:pt x="397" y="0"/>
                  </a:lnTo>
                  <a:lnTo>
                    <a:pt x="1562" y="422"/>
                  </a:lnTo>
                  <a:lnTo>
                    <a:pt x="1166" y="1518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  <a:effectLst/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  <a:ea typeface="华文细黑" pitchFamily="2" charset="-122"/>
              </a:endParaRPr>
            </a:p>
          </p:txBody>
        </p:sp>
      </p:grpSp>
      <p:sp>
        <p:nvSpPr>
          <p:cNvPr id="12" name="WordArt 17"/>
          <p:cNvSpPr>
            <a:spLocks noChangeArrowheads="1" noChangeShapeType="1"/>
          </p:cNvSpPr>
          <p:nvPr/>
        </p:nvSpPr>
        <p:spPr bwMode="auto">
          <a:xfrm>
            <a:off x="1846840" y="1982591"/>
            <a:ext cx="238125" cy="36195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1400" kern="10" spc="-70" dirty="0">
                <a:solidFill>
                  <a:schemeClr val="bg1"/>
                </a:solidFill>
                <a:latin typeface="Arial Black" panose="020B0A04020102020204" pitchFamily="34" charset="0"/>
              </a:rPr>
              <a:t>1</a:t>
            </a:r>
            <a:endParaRPr lang="zh-CN" altLang="en-US" sz="1400" kern="10" spc="-70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grpSp>
        <p:nvGrpSpPr>
          <p:cNvPr id="31" name="Group 28"/>
          <p:cNvGrpSpPr>
            <a:grpSpLocks/>
          </p:cNvGrpSpPr>
          <p:nvPr/>
        </p:nvGrpSpPr>
        <p:grpSpPr bwMode="auto">
          <a:xfrm>
            <a:off x="1448605" y="4185596"/>
            <a:ext cx="6176962" cy="925513"/>
            <a:chOff x="0" y="0"/>
            <a:chExt cx="8732" cy="1457"/>
          </a:xfrm>
        </p:grpSpPr>
        <p:grpSp>
          <p:nvGrpSpPr>
            <p:cNvPr id="32" name="Group 29"/>
            <p:cNvGrpSpPr>
              <a:grpSpLocks/>
            </p:cNvGrpSpPr>
            <p:nvPr/>
          </p:nvGrpSpPr>
          <p:grpSpPr bwMode="auto">
            <a:xfrm>
              <a:off x="317" y="402"/>
              <a:ext cx="8415" cy="1043"/>
              <a:chOff x="0" y="-5"/>
              <a:chExt cx="4652" cy="417"/>
            </a:xfrm>
          </p:grpSpPr>
          <p:sp>
            <p:nvSpPr>
              <p:cNvPr id="37" name="Rectangle 30"/>
              <p:cNvSpPr>
                <a:spLocks noChangeArrowheads="1"/>
              </p:cNvSpPr>
              <p:nvPr/>
            </p:nvSpPr>
            <p:spPr bwMode="auto">
              <a:xfrm>
                <a:off x="0" y="240"/>
                <a:ext cx="4627" cy="172"/>
              </a:xfrm>
              <a:prstGeom prst="rect">
                <a:avLst/>
              </a:prstGeom>
              <a:gradFill rotWithShape="1">
                <a:gsLst>
                  <a:gs pos="0">
                    <a:srgbClr val="080808">
                      <a:alpha val="79999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38" name="AutoShape 31"/>
              <p:cNvSpPr>
                <a:spLocks noChangeArrowheads="1"/>
              </p:cNvSpPr>
              <p:nvPr/>
            </p:nvSpPr>
            <p:spPr bwMode="auto">
              <a:xfrm>
                <a:off x="136" y="0"/>
                <a:ext cx="4516" cy="333"/>
              </a:xfrm>
              <a:prstGeom prst="roundRect">
                <a:avLst>
                  <a:gd name="adj" fmla="val 5444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8D8D8"/>
                  </a:gs>
                </a:gsLst>
                <a:lin ang="0" scaled="1"/>
              </a:gra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marL="609600" indent="-609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r>
                  <a:rPr lang="zh-CN" altLang="en-US" sz="2600" i="0" dirty="0">
                    <a:solidFill>
                      <a:srgbClr val="08080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南海</a:t>
                </a:r>
                <a:r>
                  <a:rPr lang="zh-CN" altLang="en-US" sz="2600" i="0" dirty="0" smtClean="0">
                    <a:solidFill>
                      <a:srgbClr val="080808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试验小结</a:t>
                </a:r>
                <a:endParaRPr lang="zh-CN" altLang="en-US" sz="2600" i="0" dirty="0">
                  <a:solidFill>
                    <a:srgbClr val="080808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9" name="AutoShape 32"/>
              <p:cNvSpPr>
                <a:spLocks noChangeArrowheads="1"/>
              </p:cNvSpPr>
              <p:nvPr/>
            </p:nvSpPr>
            <p:spPr bwMode="auto">
              <a:xfrm>
                <a:off x="389" y="-5"/>
                <a:ext cx="4263" cy="204"/>
              </a:xfrm>
              <a:prstGeom prst="roundRect">
                <a:avLst>
                  <a:gd name="adj" fmla="val 11273"/>
                </a:avLst>
              </a:pr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</p:grpSp>
        <p:grpSp>
          <p:nvGrpSpPr>
            <p:cNvPr id="33" name="Group 33"/>
            <p:cNvGrpSpPr>
              <a:grpSpLocks/>
            </p:cNvGrpSpPr>
            <p:nvPr/>
          </p:nvGrpSpPr>
          <p:grpSpPr bwMode="auto">
            <a:xfrm>
              <a:off x="0" y="0"/>
              <a:ext cx="1410" cy="1457"/>
              <a:chOff x="0" y="0"/>
              <a:chExt cx="1752" cy="1812"/>
            </a:xfrm>
          </p:grpSpPr>
          <p:sp>
            <p:nvSpPr>
              <p:cNvPr id="35" name="未知"/>
              <p:cNvSpPr>
                <a:spLocks/>
              </p:cNvSpPr>
              <p:nvPr/>
            </p:nvSpPr>
            <p:spPr bwMode="auto">
              <a:xfrm>
                <a:off x="0" y="0"/>
                <a:ext cx="1752" cy="1812"/>
              </a:xfrm>
              <a:custGeom>
                <a:avLst/>
                <a:gdLst>
                  <a:gd name="T0" fmla="*/ 1262 w 1752"/>
                  <a:gd name="T1" fmla="*/ 1812 h 1812"/>
                  <a:gd name="T2" fmla="*/ 0 w 1752"/>
                  <a:gd name="T3" fmla="*/ 1356 h 1812"/>
                  <a:gd name="T4" fmla="*/ 491 w 1752"/>
                  <a:gd name="T5" fmla="*/ 0 h 1812"/>
                  <a:gd name="T6" fmla="*/ 1752 w 1752"/>
                  <a:gd name="T7" fmla="*/ 458 h 1812"/>
                  <a:gd name="T8" fmla="*/ 1262 w 1752"/>
                  <a:gd name="T9" fmla="*/ 1812 h 18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2"/>
                  <a:gd name="T16" fmla="*/ 0 h 1812"/>
                  <a:gd name="T17" fmla="*/ 1752 w 1752"/>
                  <a:gd name="T18" fmla="*/ 1812 h 18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2" h="1812">
                    <a:moveTo>
                      <a:pt x="1262" y="1812"/>
                    </a:moveTo>
                    <a:lnTo>
                      <a:pt x="0" y="1356"/>
                    </a:lnTo>
                    <a:lnTo>
                      <a:pt x="491" y="0"/>
                    </a:lnTo>
                    <a:lnTo>
                      <a:pt x="1752" y="458"/>
                    </a:lnTo>
                    <a:lnTo>
                      <a:pt x="1262" y="18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36" name="未知"/>
              <p:cNvSpPr>
                <a:spLocks/>
              </p:cNvSpPr>
              <p:nvPr/>
            </p:nvSpPr>
            <p:spPr bwMode="auto">
              <a:xfrm>
                <a:off x="125" y="137"/>
                <a:ext cx="1562" cy="1517"/>
              </a:xfrm>
              <a:custGeom>
                <a:avLst/>
                <a:gdLst/>
                <a:ahLst/>
                <a:cxnLst>
                  <a:cxn ang="0">
                    <a:pos x="1166" y="1518"/>
                  </a:cxn>
                  <a:cxn ang="0">
                    <a:pos x="0" y="1095"/>
                  </a:cxn>
                  <a:cxn ang="0">
                    <a:pos x="397" y="0"/>
                  </a:cxn>
                  <a:cxn ang="0">
                    <a:pos x="1562" y="422"/>
                  </a:cxn>
                  <a:cxn ang="0">
                    <a:pos x="1166" y="1518"/>
                  </a:cxn>
                </a:cxnLst>
                <a:rect l="0" t="0" r="r" b="b"/>
                <a:pathLst>
                  <a:path w="1562" h="1518">
                    <a:moveTo>
                      <a:pt x="1166" y="1518"/>
                    </a:moveTo>
                    <a:lnTo>
                      <a:pt x="0" y="1095"/>
                    </a:lnTo>
                    <a:lnTo>
                      <a:pt x="397" y="0"/>
                    </a:lnTo>
                    <a:lnTo>
                      <a:pt x="1562" y="422"/>
                    </a:lnTo>
                    <a:lnTo>
                      <a:pt x="1166" y="15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</p:grpSp>
        <p:sp>
          <p:nvSpPr>
            <p:cNvPr id="34" name="WordArt 36"/>
            <p:cNvSpPr>
              <a:spLocks noChangeArrowheads="1" noChangeShapeType="1"/>
            </p:cNvSpPr>
            <p:nvPr/>
          </p:nvSpPr>
          <p:spPr bwMode="auto">
            <a:xfrm>
              <a:off x="512" y="443"/>
              <a:ext cx="450" cy="57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 spc="-7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3</a:t>
              </a:r>
              <a:endParaRPr lang="zh-CN" altLang="en-US" sz="1400" kern="10" spc="-7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41" name="TextBox 62"/>
          <p:cNvSpPr txBox="1">
            <a:spLocks noChangeArrowheads="1"/>
          </p:cNvSpPr>
          <p:nvPr/>
        </p:nvSpPr>
        <p:spPr bwMode="auto">
          <a:xfrm>
            <a:off x="2580944" y="1985766"/>
            <a:ext cx="42100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20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rgbClr val="E1B40C"/>
              </a:buClr>
            </a:pPr>
            <a:r>
              <a:rPr lang="en-US" altLang="zh-CN" sz="2600" i="0" dirty="0" smtClean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Glider</a:t>
            </a:r>
            <a:r>
              <a:rPr lang="zh-CN" altLang="en-US" sz="2600" i="0" dirty="0" smtClean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南海涡旋观测过程</a:t>
            </a:r>
            <a:endParaRPr lang="zh-CN" altLang="en-US" sz="2600" i="0" dirty="0">
              <a:solidFill>
                <a:srgbClr val="08080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3" name="AutoShape 23"/>
          <p:cNvSpPr>
            <a:spLocks noChangeArrowheads="1"/>
          </p:cNvSpPr>
          <p:nvPr/>
        </p:nvSpPr>
        <p:spPr bwMode="auto">
          <a:xfrm>
            <a:off x="2459617" y="1978397"/>
            <a:ext cx="5443612" cy="323961"/>
          </a:xfrm>
          <a:prstGeom prst="roundRect">
            <a:avLst>
              <a:gd name="adj" fmla="val 11273"/>
            </a:avLst>
          </a:prstGeom>
          <a:gradFill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Arial" charset="0"/>
              <a:ea typeface="华文细黑" pitchFamily="2" charset="-122"/>
            </a:endParaRPr>
          </a:p>
        </p:txBody>
      </p:sp>
      <p:grpSp>
        <p:nvGrpSpPr>
          <p:cNvPr id="66" name="组合 60"/>
          <p:cNvGrpSpPr>
            <a:grpSpLocks/>
          </p:cNvGrpSpPr>
          <p:nvPr/>
        </p:nvGrpSpPr>
        <p:grpSpPr bwMode="auto">
          <a:xfrm>
            <a:off x="1470377" y="2944950"/>
            <a:ext cx="6146800" cy="925513"/>
            <a:chOff x="1835150" y="2493368"/>
            <a:chExt cx="5545138" cy="925512"/>
          </a:xfrm>
        </p:grpSpPr>
        <p:grpSp>
          <p:nvGrpSpPr>
            <p:cNvPr id="67" name="Group 7"/>
            <p:cNvGrpSpPr>
              <a:grpSpLocks/>
            </p:cNvGrpSpPr>
            <p:nvPr/>
          </p:nvGrpSpPr>
          <p:grpSpPr bwMode="auto">
            <a:xfrm>
              <a:off x="2036763" y="2756893"/>
              <a:ext cx="5343525" cy="655637"/>
              <a:chOff x="0" y="0"/>
              <a:chExt cx="4652" cy="413"/>
            </a:xfrm>
          </p:grpSpPr>
          <p:sp>
            <p:nvSpPr>
              <p:cNvPr id="72" name="Rectangle 8"/>
              <p:cNvSpPr>
                <a:spLocks noChangeArrowheads="1"/>
              </p:cNvSpPr>
              <p:nvPr/>
            </p:nvSpPr>
            <p:spPr bwMode="auto">
              <a:xfrm>
                <a:off x="0" y="241"/>
                <a:ext cx="4627" cy="172"/>
              </a:xfrm>
              <a:prstGeom prst="rect">
                <a:avLst/>
              </a:prstGeom>
              <a:gradFill rotWithShape="1">
                <a:gsLst>
                  <a:gs pos="0">
                    <a:srgbClr val="080808">
                      <a:alpha val="79999"/>
                    </a:srgbClr>
                  </a:gs>
                  <a:gs pos="100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74" name="AutoShape 10"/>
              <p:cNvSpPr>
                <a:spLocks noChangeArrowheads="1"/>
              </p:cNvSpPr>
              <p:nvPr/>
            </p:nvSpPr>
            <p:spPr bwMode="auto">
              <a:xfrm>
                <a:off x="372" y="5"/>
                <a:ext cx="4261" cy="204"/>
              </a:xfrm>
              <a:prstGeom prst="roundRect">
                <a:avLst>
                  <a:gd name="adj" fmla="val 11273"/>
                </a:avLst>
              </a:prstGeom>
              <a:gradFill rotWithShape="1">
                <a:gsLst>
                  <a:gs pos="0">
                    <a:schemeClr val="bg1">
                      <a:alpha val="75000"/>
                    </a:schemeClr>
                  </a:gs>
                  <a:gs pos="100000">
                    <a:schemeClr val="bg1">
                      <a:gamma/>
                      <a:tint val="0"/>
                      <a:invGamma/>
                      <a:alpha val="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  <p:sp>
            <p:nvSpPr>
              <p:cNvPr id="73" name="AutoShape 9"/>
              <p:cNvSpPr>
                <a:spLocks noChangeArrowheads="1"/>
              </p:cNvSpPr>
              <p:nvPr/>
            </p:nvSpPr>
            <p:spPr bwMode="auto">
              <a:xfrm>
                <a:off x="136" y="0"/>
                <a:ext cx="4516" cy="333"/>
              </a:xfrm>
              <a:prstGeom prst="roundRect">
                <a:avLst>
                  <a:gd name="adj" fmla="val 5444"/>
                </a:avLst>
              </a:prstGeom>
              <a:gradFill rotWithShape="1">
                <a:gsLst>
                  <a:gs pos="0">
                    <a:srgbClr val="FFFFFF"/>
                  </a:gs>
                  <a:gs pos="100000">
                    <a:srgbClr val="D8D8D8"/>
                  </a:gs>
                </a:gsLst>
                <a:lin ang="0" scaled="1"/>
              </a:gradFill>
              <a:ln w="6350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>
                <a:lvl1pPr marL="92075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>
                  <a:spcBef>
                    <a:spcPct val="20000"/>
                  </a:spcBef>
                  <a:buClr>
                    <a:srgbClr val="E1B40C"/>
                  </a:buClr>
                  <a:buFont typeface="Wingdings" panose="05000000000000000000" pitchFamily="2" charset="2"/>
                  <a:buNone/>
                </a:pPr>
                <a:endParaRPr lang="zh-CN" altLang="en-US" sz="2600" i="0" dirty="0">
                  <a:solidFill>
                    <a:srgbClr val="080808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8" name="Group 14"/>
            <p:cNvGrpSpPr>
              <a:grpSpLocks/>
            </p:cNvGrpSpPr>
            <p:nvPr/>
          </p:nvGrpSpPr>
          <p:grpSpPr bwMode="auto">
            <a:xfrm>
              <a:off x="1835150" y="2493368"/>
              <a:ext cx="895350" cy="925512"/>
              <a:chOff x="0" y="0"/>
              <a:chExt cx="1752" cy="1812"/>
            </a:xfrm>
          </p:grpSpPr>
          <p:sp>
            <p:nvSpPr>
              <p:cNvPr id="70" name="未知"/>
              <p:cNvSpPr>
                <a:spLocks/>
              </p:cNvSpPr>
              <p:nvPr/>
            </p:nvSpPr>
            <p:spPr bwMode="auto">
              <a:xfrm>
                <a:off x="0" y="0"/>
                <a:ext cx="1752" cy="1812"/>
              </a:xfrm>
              <a:custGeom>
                <a:avLst/>
                <a:gdLst>
                  <a:gd name="T0" fmla="*/ 1262 w 1752"/>
                  <a:gd name="T1" fmla="*/ 1812 h 1812"/>
                  <a:gd name="T2" fmla="*/ 0 w 1752"/>
                  <a:gd name="T3" fmla="*/ 1356 h 1812"/>
                  <a:gd name="T4" fmla="*/ 491 w 1752"/>
                  <a:gd name="T5" fmla="*/ 0 h 1812"/>
                  <a:gd name="T6" fmla="*/ 1752 w 1752"/>
                  <a:gd name="T7" fmla="*/ 458 h 1812"/>
                  <a:gd name="T8" fmla="*/ 1262 w 1752"/>
                  <a:gd name="T9" fmla="*/ 1812 h 18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752"/>
                  <a:gd name="T16" fmla="*/ 0 h 1812"/>
                  <a:gd name="T17" fmla="*/ 1752 w 1752"/>
                  <a:gd name="T18" fmla="*/ 1812 h 18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752" h="1812">
                    <a:moveTo>
                      <a:pt x="1262" y="1812"/>
                    </a:moveTo>
                    <a:lnTo>
                      <a:pt x="0" y="1356"/>
                    </a:lnTo>
                    <a:lnTo>
                      <a:pt x="491" y="0"/>
                    </a:lnTo>
                    <a:lnTo>
                      <a:pt x="1752" y="458"/>
                    </a:lnTo>
                    <a:lnTo>
                      <a:pt x="1262" y="1812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8F8F8"/>
                  </a:gs>
                  <a:gs pos="100000">
                    <a:srgbClr val="DDDDDD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i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>
                  <a:ea typeface="华文细黑" panose="02010600040101010101" pitchFamily="2" charset="-122"/>
                </a:endParaRPr>
              </a:p>
            </p:txBody>
          </p:sp>
          <p:sp>
            <p:nvSpPr>
              <p:cNvPr id="71" name="未知"/>
              <p:cNvSpPr>
                <a:spLocks/>
              </p:cNvSpPr>
              <p:nvPr/>
            </p:nvSpPr>
            <p:spPr bwMode="auto">
              <a:xfrm>
                <a:off x="126" y="137"/>
                <a:ext cx="1561" cy="1517"/>
              </a:xfrm>
              <a:custGeom>
                <a:avLst/>
                <a:gdLst/>
                <a:ahLst/>
                <a:cxnLst>
                  <a:cxn ang="0">
                    <a:pos x="1166" y="1518"/>
                  </a:cxn>
                  <a:cxn ang="0">
                    <a:pos x="0" y="1095"/>
                  </a:cxn>
                  <a:cxn ang="0">
                    <a:pos x="397" y="0"/>
                  </a:cxn>
                  <a:cxn ang="0">
                    <a:pos x="1562" y="422"/>
                  </a:cxn>
                  <a:cxn ang="0">
                    <a:pos x="1166" y="1518"/>
                  </a:cxn>
                </a:cxnLst>
                <a:rect l="0" t="0" r="r" b="b"/>
                <a:pathLst>
                  <a:path w="1562" h="1518">
                    <a:moveTo>
                      <a:pt x="1166" y="1518"/>
                    </a:moveTo>
                    <a:lnTo>
                      <a:pt x="0" y="1095"/>
                    </a:lnTo>
                    <a:lnTo>
                      <a:pt x="397" y="0"/>
                    </a:lnTo>
                    <a:lnTo>
                      <a:pt x="1562" y="422"/>
                    </a:lnTo>
                    <a:lnTo>
                      <a:pt x="1166" y="1518"/>
                    </a:ln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/>
              <a:lstStyle/>
              <a:p>
                <a:pPr>
                  <a:defRPr/>
                </a:pPr>
                <a:endParaRPr lang="zh-CN" altLang="en-US">
                  <a:latin typeface="Arial" charset="0"/>
                  <a:ea typeface="华文细黑" pitchFamily="2" charset="-122"/>
                </a:endParaRPr>
              </a:p>
            </p:txBody>
          </p:sp>
        </p:grpSp>
        <p:sp>
          <p:nvSpPr>
            <p:cNvPr id="69" name="WordArt 18"/>
            <p:cNvSpPr>
              <a:spLocks noChangeArrowheads="1" noChangeShapeType="1"/>
            </p:cNvSpPr>
            <p:nvPr/>
          </p:nvSpPr>
          <p:spPr bwMode="auto">
            <a:xfrm>
              <a:off x="2160588" y="2762826"/>
              <a:ext cx="285750" cy="361950"/>
            </a:xfrm>
            <a:prstGeom prst="rect">
              <a:avLst/>
            </a:prstGeom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fromWordArt="1">
              <a:prstTxWarp prst="textPlain">
                <a:avLst>
                  <a:gd name="adj" fmla="val 50000"/>
                </a:avLst>
              </a:prstTxWarp>
            </a:bodyPr>
            <a:lstStyle/>
            <a:p>
              <a:pPr algn="ctr"/>
              <a:r>
                <a:rPr lang="en-US" altLang="zh-CN" sz="1400" kern="10" spc="-70" dirty="0" smtClean="0">
                  <a:solidFill>
                    <a:schemeClr val="bg1"/>
                  </a:solidFill>
                  <a:latin typeface="Arial Black" panose="020B0A04020102020204" pitchFamily="34" charset="0"/>
                </a:rPr>
                <a:t>2</a:t>
              </a:r>
              <a:endParaRPr lang="zh-CN" altLang="en-US" sz="1400" kern="10" spc="-70" dirty="0">
                <a:solidFill>
                  <a:schemeClr val="bg1"/>
                </a:solidFill>
                <a:latin typeface="Arial Black" panose="020B0A04020102020204" pitchFamily="34" charset="0"/>
              </a:endParaRPr>
            </a:p>
          </p:txBody>
        </p:sp>
      </p:grpSp>
      <p:sp>
        <p:nvSpPr>
          <p:cNvPr id="77" name="Freeform 154"/>
          <p:cNvSpPr>
            <a:spLocks/>
          </p:cNvSpPr>
          <p:nvPr/>
        </p:nvSpPr>
        <p:spPr bwMode="gray">
          <a:xfrm>
            <a:off x="3016827" y="3061905"/>
            <a:ext cx="4495800" cy="701675"/>
          </a:xfrm>
          <a:custGeom>
            <a:avLst/>
            <a:gdLst/>
            <a:ahLst/>
            <a:cxnLst>
              <a:cxn ang="0">
                <a:pos x="266" y="42"/>
              </a:cxn>
              <a:cxn ang="0">
                <a:pos x="107" y="103"/>
              </a:cxn>
              <a:cxn ang="0">
                <a:pos x="69" y="200"/>
              </a:cxn>
              <a:cxn ang="0">
                <a:pos x="38" y="235"/>
              </a:cxn>
              <a:cxn ang="0">
                <a:pos x="15" y="332"/>
              </a:cxn>
              <a:cxn ang="0">
                <a:pos x="38" y="447"/>
              </a:cxn>
              <a:cxn ang="0">
                <a:pos x="198" y="587"/>
              </a:cxn>
              <a:cxn ang="0">
                <a:pos x="568" y="655"/>
              </a:cxn>
              <a:cxn ang="0">
                <a:pos x="928" y="699"/>
              </a:cxn>
              <a:cxn ang="0">
                <a:pos x="1751" y="746"/>
              </a:cxn>
              <a:cxn ang="0">
                <a:pos x="2388" y="739"/>
              </a:cxn>
              <a:cxn ang="0">
                <a:pos x="2624" y="761"/>
              </a:cxn>
              <a:cxn ang="0">
                <a:pos x="3030" y="737"/>
              </a:cxn>
              <a:cxn ang="0">
                <a:pos x="3707" y="640"/>
              </a:cxn>
              <a:cxn ang="0">
                <a:pos x="4057" y="579"/>
              </a:cxn>
              <a:cxn ang="0">
                <a:pos x="4225" y="526"/>
              </a:cxn>
              <a:cxn ang="0">
                <a:pos x="4331" y="508"/>
              </a:cxn>
              <a:cxn ang="0">
                <a:pos x="4225" y="491"/>
              </a:cxn>
              <a:cxn ang="0">
                <a:pos x="4346" y="526"/>
              </a:cxn>
              <a:cxn ang="0">
                <a:pos x="4643" y="455"/>
              </a:cxn>
              <a:cxn ang="0">
                <a:pos x="4849" y="341"/>
              </a:cxn>
              <a:cxn ang="0">
                <a:pos x="4674" y="279"/>
              </a:cxn>
              <a:cxn ang="0">
                <a:pos x="4110" y="297"/>
              </a:cxn>
              <a:cxn ang="0">
                <a:pos x="4293" y="297"/>
              </a:cxn>
              <a:cxn ang="0">
                <a:pos x="4651" y="200"/>
              </a:cxn>
              <a:cxn ang="0">
                <a:pos x="4514" y="147"/>
              </a:cxn>
              <a:cxn ang="0">
                <a:pos x="3920" y="174"/>
              </a:cxn>
              <a:cxn ang="0">
                <a:pos x="3966" y="147"/>
              </a:cxn>
              <a:cxn ang="0">
                <a:pos x="3578" y="121"/>
              </a:cxn>
              <a:cxn ang="0">
                <a:pos x="3159" y="165"/>
              </a:cxn>
              <a:cxn ang="0">
                <a:pos x="2260" y="187"/>
              </a:cxn>
              <a:cxn ang="0">
                <a:pos x="1880" y="175"/>
              </a:cxn>
              <a:cxn ang="0">
                <a:pos x="1460" y="175"/>
              </a:cxn>
              <a:cxn ang="0">
                <a:pos x="967" y="130"/>
              </a:cxn>
              <a:cxn ang="0">
                <a:pos x="746" y="59"/>
              </a:cxn>
              <a:cxn ang="0">
                <a:pos x="472" y="6"/>
              </a:cxn>
              <a:cxn ang="0">
                <a:pos x="306" y="4"/>
              </a:cxn>
            </a:cxnLst>
            <a:rect l="0" t="0" r="r" b="b"/>
            <a:pathLst>
              <a:path w="4864" h="769">
                <a:moveTo>
                  <a:pt x="306" y="4"/>
                </a:moveTo>
                <a:cubicBezTo>
                  <a:pt x="265" y="21"/>
                  <a:pt x="307" y="25"/>
                  <a:pt x="266" y="42"/>
                </a:cubicBezTo>
                <a:cubicBezTo>
                  <a:pt x="228" y="27"/>
                  <a:pt x="225" y="21"/>
                  <a:pt x="167" y="42"/>
                </a:cubicBezTo>
                <a:cubicBezTo>
                  <a:pt x="141" y="52"/>
                  <a:pt x="142" y="90"/>
                  <a:pt x="107" y="103"/>
                </a:cubicBezTo>
                <a:cubicBezTo>
                  <a:pt x="84" y="130"/>
                  <a:pt x="69" y="156"/>
                  <a:pt x="46" y="182"/>
                </a:cubicBezTo>
                <a:cubicBezTo>
                  <a:pt x="53" y="188"/>
                  <a:pt x="61" y="196"/>
                  <a:pt x="69" y="200"/>
                </a:cubicBezTo>
                <a:cubicBezTo>
                  <a:pt x="76" y="204"/>
                  <a:pt x="94" y="200"/>
                  <a:pt x="91" y="209"/>
                </a:cubicBezTo>
                <a:cubicBezTo>
                  <a:pt x="89" y="218"/>
                  <a:pt x="47" y="232"/>
                  <a:pt x="38" y="235"/>
                </a:cubicBezTo>
                <a:cubicBezTo>
                  <a:pt x="20" y="298"/>
                  <a:pt x="37" y="278"/>
                  <a:pt x="0" y="306"/>
                </a:cubicBezTo>
                <a:cubicBezTo>
                  <a:pt x="5" y="314"/>
                  <a:pt x="11" y="322"/>
                  <a:pt x="15" y="332"/>
                </a:cubicBezTo>
                <a:cubicBezTo>
                  <a:pt x="27" y="345"/>
                  <a:pt x="65" y="366"/>
                  <a:pt x="69" y="385"/>
                </a:cubicBezTo>
                <a:cubicBezTo>
                  <a:pt x="71" y="398"/>
                  <a:pt x="28" y="428"/>
                  <a:pt x="38" y="447"/>
                </a:cubicBezTo>
                <a:cubicBezTo>
                  <a:pt x="28" y="480"/>
                  <a:pt x="110" y="494"/>
                  <a:pt x="129" y="499"/>
                </a:cubicBezTo>
                <a:cubicBezTo>
                  <a:pt x="157" y="521"/>
                  <a:pt x="162" y="579"/>
                  <a:pt x="198" y="587"/>
                </a:cubicBezTo>
                <a:cubicBezTo>
                  <a:pt x="275" y="607"/>
                  <a:pt x="321" y="631"/>
                  <a:pt x="400" y="635"/>
                </a:cubicBezTo>
                <a:cubicBezTo>
                  <a:pt x="471" y="643"/>
                  <a:pt x="513" y="654"/>
                  <a:pt x="568" y="655"/>
                </a:cubicBezTo>
                <a:cubicBezTo>
                  <a:pt x="628" y="661"/>
                  <a:pt x="700" y="664"/>
                  <a:pt x="760" y="671"/>
                </a:cubicBezTo>
                <a:cubicBezTo>
                  <a:pt x="817" y="693"/>
                  <a:pt x="869" y="677"/>
                  <a:pt x="928" y="699"/>
                </a:cubicBezTo>
                <a:cubicBezTo>
                  <a:pt x="1070" y="753"/>
                  <a:pt x="1355" y="693"/>
                  <a:pt x="1355" y="693"/>
                </a:cubicBezTo>
                <a:cubicBezTo>
                  <a:pt x="1539" y="731"/>
                  <a:pt x="1520" y="737"/>
                  <a:pt x="1751" y="746"/>
                </a:cubicBezTo>
                <a:cubicBezTo>
                  <a:pt x="1912" y="769"/>
                  <a:pt x="1924" y="727"/>
                  <a:pt x="2228" y="743"/>
                </a:cubicBezTo>
                <a:cubicBezTo>
                  <a:pt x="2298" y="752"/>
                  <a:pt x="2337" y="736"/>
                  <a:pt x="2388" y="739"/>
                </a:cubicBezTo>
                <a:cubicBezTo>
                  <a:pt x="2439" y="742"/>
                  <a:pt x="2496" y="758"/>
                  <a:pt x="2535" y="762"/>
                </a:cubicBezTo>
                <a:cubicBezTo>
                  <a:pt x="2574" y="766"/>
                  <a:pt x="2586" y="753"/>
                  <a:pt x="2624" y="761"/>
                </a:cubicBezTo>
                <a:cubicBezTo>
                  <a:pt x="2654" y="767"/>
                  <a:pt x="2674" y="747"/>
                  <a:pt x="2710" y="746"/>
                </a:cubicBezTo>
                <a:cubicBezTo>
                  <a:pt x="2816" y="740"/>
                  <a:pt x="2923" y="740"/>
                  <a:pt x="3030" y="737"/>
                </a:cubicBezTo>
                <a:cubicBezTo>
                  <a:pt x="3165" y="698"/>
                  <a:pt x="3192" y="700"/>
                  <a:pt x="3372" y="693"/>
                </a:cubicBezTo>
                <a:cubicBezTo>
                  <a:pt x="3491" y="677"/>
                  <a:pt x="3585" y="649"/>
                  <a:pt x="3707" y="640"/>
                </a:cubicBezTo>
                <a:cubicBezTo>
                  <a:pt x="3778" y="612"/>
                  <a:pt x="3647" y="661"/>
                  <a:pt x="3814" y="623"/>
                </a:cubicBezTo>
                <a:cubicBezTo>
                  <a:pt x="3939" y="593"/>
                  <a:pt x="3882" y="589"/>
                  <a:pt x="4057" y="579"/>
                </a:cubicBezTo>
                <a:cubicBezTo>
                  <a:pt x="4154" y="551"/>
                  <a:pt x="4197" y="549"/>
                  <a:pt x="4316" y="543"/>
                </a:cubicBezTo>
                <a:cubicBezTo>
                  <a:pt x="4293" y="535"/>
                  <a:pt x="4233" y="529"/>
                  <a:pt x="4225" y="526"/>
                </a:cubicBezTo>
                <a:cubicBezTo>
                  <a:pt x="4217" y="523"/>
                  <a:pt x="4240" y="518"/>
                  <a:pt x="4247" y="517"/>
                </a:cubicBezTo>
                <a:cubicBezTo>
                  <a:pt x="4275" y="513"/>
                  <a:pt x="4303" y="511"/>
                  <a:pt x="4331" y="508"/>
                </a:cubicBezTo>
                <a:cubicBezTo>
                  <a:pt x="4303" y="505"/>
                  <a:pt x="4275" y="504"/>
                  <a:pt x="4247" y="499"/>
                </a:cubicBezTo>
                <a:cubicBezTo>
                  <a:pt x="4240" y="498"/>
                  <a:pt x="4221" y="499"/>
                  <a:pt x="4225" y="491"/>
                </a:cubicBezTo>
                <a:cubicBezTo>
                  <a:pt x="4230" y="480"/>
                  <a:pt x="4245" y="485"/>
                  <a:pt x="4255" y="482"/>
                </a:cubicBezTo>
                <a:cubicBezTo>
                  <a:pt x="4318" y="494"/>
                  <a:pt x="4297" y="507"/>
                  <a:pt x="4346" y="526"/>
                </a:cubicBezTo>
                <a:cubicBezTo>
                  <a:pt x="4398" y="511"/>
                  <a:pt x="4453" y="470"/>
                  <a:pt x="4506" y="464"/>
                </a:cubicBezTo>
                <a:cubicBezTo>
                  <a:pt x="4552" y="460"/>
                  <a:pt x="4598" y="458"/>
                  <a:pt x="4643" y="455"/>
                </a:cubicBezTo>
                <a:cubicBezTo>
                  <a:pt x="4690" y="420"/>
                  <a:pt x="4742" y="423"/>
                  <a:pt x="4795" y="411"/>
                </a:cubicBezTo>
                <a:cubicBezTo>
                  <a:pt x="4834" y="382"/>
                  <a:pt x="4813" y="403"/>
                  <a:pt x="4849" y="341"/>
                </a:cubicBezTo>
                <a:cubicBezTo>
                  <a:pt x="4854" y="332"/>
                  <a:pt x="4864" y="314"/>
                  <a:pt x="4864" y="314"/>
                </a:cubicBezTo>
                <a:cubicBezTo>
                  <a:pt x="4803" y="279"/>
                  <a:pt x="4742" y="285"/>
                  <a:pt x="4674" y="279"/>
                </a:cubicBezTo>
                <a:cubicBezTo>
                  <a:pt x="4490" y="287"/>
                  <a:pt x="4499" y="279"/>
                  <a:pt x="4384" y="306"/>
                </a:cubicBezTo>
                <a:cubicBezTo>
                  <a:pt x="4293" y="303"/>
                  <a:pt x="4202" y="303"/>
                  <a:pt x="4110" y="297"/>
                </a:cubicBezTo>
                <a:cubicBezTo>
                  <a:pt x="4103" y="297"/>
                  <a:pt x="4126" y="288"/>
                  <a:pt x="4133" y="288"/>
                </a:cubicBezTo>
                <a:cubicBezTo>
                  <a:pt x="4187" y="288"/>
                  <a:pt x="4240" y="294"/>
                  <a:pt x="4293" y="297"/>
                </a:cubicBezTo>
                <a:cubicBezTo>
                  <a:pt x="4391" y="282"/>
                  <a:pt x="4444" y="268"/>
                  <a:pt x="4552" y="262"/>
                </a:cubicBezTo>
                <a:cubicBezTo>
                  <a:pt x="4601" y="247"/>
                  <a:pt x="4610" y="232"/>
                  <a:pt x="4651" y="200"/>
                </a:cubicBezTo>
                <a:cubicBezTo>
                  <a:pt x="4609" y="188"/>
                  <a:pt x="4562" y="193"/>
                  <a:pt x="4521" y="174"/>
                </a:cubicBezTo>
                <a:cubicBezTo>
                  <a:pt x="4514" y="171"/>
                  <a:pt x="4516" y="156"/>
                  <a:pt x="4514" y="147"/>
                </a:cubicBezTo>
                <a:cubicBezTo>
                  <a:pt x="4141" y="166"/>
                  <a:pt x="4291" y="156"/>
                  <a:pt x="4065" y="174"/>
                </a:cubicBezTo>
                <a:cubicBezTo>
                  <a:pt x="4015" y="182"/>
                  <a:pt x="3972" y="194"/>
                  <a:pt x="3920" y="174"/>
                </a:cubicBezTo>
                <a:cubicBezTo>
                  <a:pt x="3911" y="171"/>
                  <a:pt x="3935" y="160"/>
                  <a:pt x="3943" y="156"/>
                </a:cubicBezTo>
                <a:cubicBezTo>
                  <a:pt x="3951" y="152"/>
                  <a:pt x="3958" y="150"/>
                  <a:pt x="3966" y="147"/>
                </a:cubicBezTo>
                <a:cubicBezTo>
                  <a:pt x="3918" y="110"/>
                  <a:pt x="3968" y="135"/>
                  <a:pt x="3935" y="77"/>
                </a:cubicBezTo>
                <a:cubicBezTo>
                  <a:pt x="3812" y="86"/>
                  <a:pt x="3702" y="113"/>
                  <a:pt x="3578" y="121"/>
                </a:cubicBezTo>
                <a:cubicBezTo>
                  <a:pt x="3524" y="128"/>
                  <a:pt x="3477" y="135"/>
                  <a:pt x="3425" y="156"/>
                </a:cubicBezTo>
                <a:cubicBezTo>
                  <a:pt x="3342" y="188"/>
                  <a:pt x="3248" y="162"/>
                  <a:pt x="3159" y="165"/>
                </a:cubicBezTo>
                <a:cubicBezTo>
                  <a:pt x="2928" y="254"/>
                  <a:pt x="2813" y="169"/>
                  <a:pt x="2544" y="191"/>
                </a:cubicBezTo>
                <a:cubicBezTo>
                  <a:pt x="2445" y="200"/>
                  <a:pt x="2305" y="198"/>
                  <a:pt x="2260" y="187"/>
                </a:cubicBezTo>
                <a:cubicBezTo>
                  <a:pt x="2172" y="153"/>
                  <a:pt x="2149" y="194"/>
                  <a:pt x="2056" y="195"/>
                </a:cubicBezTo>
                <a:cubicBezTo>
                  <a:pt x="1964" y="187"/>
                  <a:pt x="1913" y="188"/>
                  <a:pt x="1880" y="175"/>
                </a:cubicBezTo>
                <a:cubicBezTo>
                  <a:pt x="1790" y="181"/>
                  <a:pt x="1677" y="212"/>
                  <a:pt x="1591" y="191"/>
                </a:cubicBezTo>
                <a:cubicBezTo>
                  <a:pt x="1548" y="181"/>
                  <a:pt x="1503" y="186"/>
                  <a:pt x="1460" y="175"/>
                </a:cubicBezTo>
                <a:cubicBezTo>
                  <a:pt x="1435" y="185"/>
                  <a:pt x="1426" y="155"/>
                  <a:pt x="1401" y="165"/>
                </a:cubicBezTo>
                <a:cubicBezTo>
                  <a:pt x="1252" y="156"/>
                  <a:pt x="1118" y="135"/>
                  <a:pt x="967" y="130"/>
                </a:cubicBezTo>
                <a:cubicBezTo>
                  <a:pt x="926" y="125"/>
                  <a:pt x="836" y="116"/>
                  <a:pt x="799" y="103"/>
                </a:cubicBezTo>
                <a:cubicBezTo>
                  <a:pt x="798" y="103"/>
                  <a:pt x="754" y="62"/>
                  <a:pt x="746" y="59"/>
                </a:cubicBezTo>
                <a:cubicBezTo>
                  <a:pt x="686" y="39"/>
                  <a:pt x="609" y="39"/>
                  <a:pt x="548" y="33"/>
                </a:cubicBezTo>
                <a:cubicBezTo>
                  <a:pt x="523" y="22"/>
                  <a:pt x="497" y="17"/>
                  <a:pt x="472" y="6"/>
                </a:cubicBezTo>
                <a:cubicBezTo>
                  <a:pt x="441" y="9"/>
                  <a:pt x="411" y="11"/>
                  <a:pt x="381" y="15"/>
                </a:cubicBezTo>
                <a:cubicBezTo>
                  <a:pt x="353" y="15"/>
                  <a:pt x="325" y="0"/>
                  <a:pt x="306" y="4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  <a:ea typeface="华文细黑" pitchFamily="2" charset="-122"/>
            </a:endParaRPr>
          </a:p>
        </p:txBody>
      </p:sp>
      <p:sp>
        <p:nvSpPr>
          <p:cNvPr id="75" name="TextBox 39"/>
          <p:cNvSpPr txBox="1">
            <a:spLocks noChangeArrowheads="1"/>
          </p:cNvSpPr>
          <p:nvPr/>
        </p:nvSpPr>
        <p:spPr bwMode="auto">
          <a:xfrm>
            <a:off x="2591831" y="3224350"/>
            <a:ext cx="4297363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92075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609600" indent="-609600" algn="ctr" eaLnBrk="1" hangingPunct="1">
              <a:spcBef>
                <a:spcPct val="20000"/>
              </a:spcBef>
              <a:buClr>
                <a:srgbClr val="E1B40C"/>
              </a:buClr>
            </a:pPr>
            <a:r>
              <a:rPr lang="zh-CN" altLang="en-US" sz="2600" i="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涡旋</a:t>
            </a:r>
            <a:r>
              <a:rPr lang="zh-CN" altLang="en-US" sz="2600" i="0" dirty="0" smtClean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观测</a:t>
            </a:r>
            <a:r>
              <a:rPr lang="zh-CN" altLang="en-US" sz="2600" i="0" dirty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初步</a:t>
            </a:r>
            <a:r>
              <a:rPr lang="zh-CN" altLang="en-US" sz="2600" i="0" dirty="0" smtClean="0">
                <a:solidFill>
                  <a:srgbClr val="08080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成果</a:t>
            </a:r>
            <a:endParaRPr lang="zh-CN" altLang="en-US" sz="2600" i="0" dirty="0">
              <a:solidFill>
                <a:srgbClr val="08080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6" name="AutoShape 23"/>
          <p:cNvSpPr>
            <a:spLocks noChangeArrowheads="1"/>
          </p:cNvSpPr>
          <p:nvPr/>
        </p:nvSpPr>
        <p:spPr bwMode="auto">
          <a:xfrm>
            <a:off x="2478366" y="3222918"/>
            <a:ext cx="5443612" cy="323961"/>
          </a:xfrm>
          <a:prstGeom prst="roundRect">
            <a:avLst>
              <a:gd name="adj" fmla="val 11273"/>
            </a:avLst>
          </a:prstGeom>
          <a:gradFill rotWithShape="1">
            <a:gsLst>
              <a:gs pos="0">
                <a:schemeClr val="bg1">
                  <a:alpha val="75000"/>
                </a:schemeClr>
              </a:gs>
              <a:gs pos="100000">
                <a:schemeClr val="bg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 dirty="0">
              <a:latin typeface="Arial" charset="0"/>
              <a:ea typeface="华文细黑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16029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D44C-F29D-41B4-B99E-F816D0AB5507}" type="slidenum">
              <a:rPr lang="en-US" altLang="zh-CN" smtClean="0">
                <a:solidFill>
                  <a:prstClr val="black"/>
                </a:solidFill>
              </a:rPr>
              <a:pPr/>
              <a:t>8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Rectangle 21"/>
          <p:cNvSpPr txBox="1">
            <a:spLocks noChangeArrowheads="1"/>
          </p:cNvSpPr>
          <p:nvPr/>
        </p:nvSpPr>
        <p:spPr bwMode="auto">
          <a:xfrm>
            <a:off x="545456" y="450046"/>
            <a:ext cx="8133796" cy="68877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>
              <a:buClr>
                <a:srgbClr val="002060"/>
              </a:buClr>
            </a:pPr>
            <a:r>
              <a:rPr lang="zh-CN" altLang="en-US" sz="2800" b="1" spc="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涡旋观测试验成果</a:t>
            </a:r>
            <a:endParaRPr lang="en-US" altLang="zh-CN" sz="2800" b="1" spc="600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2020648" y="2285768"/>
            <a:ext cx="5183413" cy="740328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2020648" y="3934645"/>
            <a:ext cx="5185830" cy="760647"/>
          </a:xfrm>
          <a:prstGeom prst="rect">
            <a:avLst/>
          </a:prstGeom>
          <a:noFill/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en-US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文本框 24"/>
          <p:cNvSpPr txBox="1"/>
          <p:nvPr/>
        </p:nvSpPr>
        <p:spPr>
          <a:xfrm>
            <a:off x="2205372" y="3934645"/>
            <a:ext cx="37017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、海上试验经验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文本框 25"/>
          <p:cNvSpPr txBox="1"/>
          <p:nvPr/>
        </p:nvSpPr>
        <p:spPr>
          <a:xfrm>
            <a:off x="2144382" y="2403997"/>
            <a:ext cx="50596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、南海涡旋数据获取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97684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FED44C-F29D-41B4-B99E-F816D0AB5507}" type="slidenum">
              <a:rPr lang="en-US" altLang="zh-CN" smtClean="0">
                <a:solidFill>
                  <a:prstClr val="black"/>
                </a:solidFill>
              </a:rPr>
              <a:pPr/>
              <a:t>9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3" name="Rectangle 21"/>
          <p:cNvSpPr txBox="1">
            <a:spLocks noChangeArrowheads="1"/>
          </p:cNvSpPr>
          <p:nvPr/>
        </p:nvSpPr>
        <p:spPr bwMode="auto">
          <a:xfrm>
            <a:off x="532223" y="375895"/>
            <a:ext cx="8133796" cy="688773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50">
                <a:solidFill>
                  <a:schemeClr val="tx2"/>
                </a:solidFill>
                <a:latin typeface="Verdana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buClr>
                <a:srgbClr val="002060"/>
              </a:buClr>
              <a:defRPr/>
            </a:pPr>
            <a:r>
              <a:rPr lang="zh-CN" altLang="en-US" sz="2800" b="1" spc="600" dirty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遥感</a:t>
            </a:r>
            <a:r>
              <a:rPr lang="zh-CN" altLang="en-US" sz="2800" b="1" spc="600" dirty="0" smtClean="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rPr>
              <a:t>数据识别涡旋</a:t>
            </a:r>
            <a:endParaRPr lang="en-US" altLang="zh-CN" sz="2800" b="1" spc="600" dirty="0">
              <a:solidFill>
                <a:schemeClr val="tx1"/>
              </a:solidFill>
              <a:latin typeface="Times New Roman" pitchFamily="18" charset="0"/>
              <a:ea typeface="黑体" pitchFamily="49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790" y="1445022"/>
            <a:ext cx="5336610" cy="4160973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614576" y="1800169"/>
            <a:ext cx="2386885" cy="3322550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576" y="2093769"/>
            <a:ext cx="238688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实</a:t>
            </a:r>
            <a:r>
              <a:rPr lang="zh-CN" altLang="en-US" dirty="0" smtClean="0"/>
              <a:t>时</a:t>
            </a:r>
            <a:r>
              <a:rPr lang="en-US" altLang="zh-CN" dirty="0" smtClean="0"/>
              <a:t>Eddy</a:t>
            </a:r>
            <a:r>
              <a:rPr lang="zh-CN" altLang="en-US" dirty="0" smtClean="0"/>
              <a:t>遥感数据；</a:t>
            </a:r>
            <a:endParaRPr lang="en-US" altLang="zh-CN" dirty="0" smtClean="0"/>
          </a:p>
          <a:p>
            <a:pPr marL="285750" indent="-285750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高质</a:t>
            </a:r>
            <a:r>
              <a:rPr lang="zh-CN" altLang="en-US" dirty="0" smtClean="0"/>
              <a:t>量</a:t>
            </a:r>
            <a:r>
              <a:rPr lang="en-US" altLang="zh-CN" dirty="0" smtClean="0"/>
              <a:t>Eddy</a:t>
            </a:r>
            <a:r>
              <a:rPr lang="zh-CN" altLang="en-US" dirty="0" smtClean="0"/>
              <a:t>遥感数据；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3633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ile">
  <a:themeElements>
    <a:clrScheme name="自定义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F497A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主题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沉稳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80000"/>
              </a:schemeClr>
            </a:gs>
            <a:gs pos="62000">
              <a:schemeClr val="phClr">
                <a:tint val="30000"/>
                <a:satMod val="180000"/>
              </a:schemeClr>
            </a:gs>
            <a:gs pos="100000">
              <a:schemeClr val="phClr">
                <a:tint val="22000"/>
                <a:satMod val="18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58000"/>
                <a:satMod val="150000"/>
              </a:schemeClr>
            </a:gs>
            <a:gs pos="72000">
              <a:schemeClr val="phClr">
                <a:tint val="90000"/>
                <a:satMod val="135000"/>
              </a:schemeClr>
            </a:gs>
            <a:gs pos="100000">
              <a:schemeClr val="phClr">
                <a:tint val="8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80000"/>
            </a:schemeClr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soft" dir="tl">
              <a:rot lat="0" lon="0" rev="20000000"/>
            </a:lightRig>
          </a:scene3d>
          <a:sp3d prstMaterial="matte">
            <a:bevelT w="63500" h="635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Office 主题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19519</TotalTime>
  <Words>746</Words>
  <Application>Microsoft Office PowerPoint</Application>
  <PresentationFormat>全屏显示(4:3)</PresentationFormat>
  <Paragraphs>170</Paragraphs>
  <Slides>18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Gulim</vt:lpstr>
      <vt:lpstr>黑体</vt:lpstr>
      <vt:lpstr>华文细黑</vt:lpstr>
      <vt:lpstr>宋体</vt:lpstr>
      <vt:lpstr>微软雅黑</vt:lpstr>
      <vt:lpstr>Arial</vt:lpstr>
      <vt:lpstr>Arial Black</vt:lpstr>
      <vt:lpstr>Calibri</vt:lpstr>
      <vt:lpstr>Impact</vt:lpstr>
      <vt:lpstr>Times New Roman</vt:lpstr>
      <vt:lpstr>Verdana</vt:lpstr>
      <vt:lpstr>Wingdings</vt:lpstr>
      <vt:lpstr>Profile</vt:lpstr>
      <vt:lpstr>PowerPoint 演示文稿</vt:lpstr>
      <vt:lpstr>PowerPoint 演示文稿</vt:lpstr>
      <vt:lpstr>PowerPoint 演示文稿</vt:lpstr>
      <vt:lpstr>海试过程参与人员</vt:lpstr>
      <vt:lpstr>南海试验时间地点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温盐剖面图</vt:lpstr>
      <vt:lpstr>温盐剖面图</vt:lpstr>
      <vt:lpstr>温盐深连续观测剖面图</vt:lpstr>
      <vt:lpstr>温盐深连续观测剖面图</vt:lpstr>
      <vt:lpstr>漂流浮标数据及轨迹</vt:lpstr>
      <vt:lpstr>PowerPoint 演示文稿</vt:lpstr>
      <vt:lpstr>PowerPoint 演示文稿</vt:lpstr>
      <vt:lpstr>南海试验小结</vt:lpstr>
    </vt:vector>
  </TitlesOfParts>
  <Company>Sky123.Org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Sky123.Org</dc:creator>
  <cp:lastModifiedBy>dsy</cp:lastModifiedBy>
  <cp:revision>890</cp:revision>
  <dcterms:created xsi:type="dcterms:W3CDTF">2015-10-07T03:04:07Z</dcterms:created>
  <dcterms:modified xsi:type="dcterms:W3CDTF">2016-07-21T11:19:15Z</dcterms:modified>
</cp:coreProperties>
</file>